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5" r:id="rId1"/>
  </p:sldMasterIdLst>
  <p:notesMasterIdLst>
    <p:notesMasterId r:id="rId25"/>
  </p:notesMasterIdLst>
  <p:sldIdLst>
    <p:sldId id="256" r:id="rId2"/>
    <p:sldId id="257" r:id="rId3"/>
    <p:sldId id="274" r:id="rId4"/>
    <p:sldId id="258" r:id="rId5"/>
    <p:sldId id="265" r:id="rId6"/>
    <p:sldId id="275" r:id="rId7"/>
    <p:sldId id="270" r:id="rId8"/>
    <p:sldId id="271" r:id="rId9"/>
    <p:sldId id="259" r:id="rId10"/>
    <p:sldId id="276" r:id="rId11"/>
    <p:sldId id="292" r:id="rId12"/>
    <p:sldId id="280" r:id="rId13"/>
    <p:sldId id="293" r:id="rId14"/>
    <p:sldId id="282" r:id="rId15"/>
    <p:sldId id="283" r:id="rId16"/>
    <p:sldId id="284" r:id="rId17"/>
    <p:sldId id="294" r:id="rId18"/>
    <p:sldId id="295" r:id="rId19"/>
    <p:sldId id="288" r:id="rId20"/>
    <p:sldId id="289" r:id="rId21"/>
    <p:sldId id="290" r:id="rId22"/>
    <p:sldId id="286" r:id="rId23"/>
    <p:sldId id="264" r:id="rId24"/>
  </p:sldIdLst>
  <p:sldSz cx="12192000" cy="6858000"/>
  <p:notesSz cx="6858000" cy="9144000"/>
  <p:embeddedFontLst>
    <p:embeddedFont>
      <p:font typeface="Verdana" panose="020B0604030504040204" pitchFamily="34" charset="0"/>
      <p:regular r:id="rId26"/>
      <p:bold r:id="rId27"/>
      <p:italic r:id="rId28"/>
      <p:boldItalic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40" userDrawn="1">
          <p15:clr>
            <a:srgbClr val="A4A3A4"/>
          </p15:clr>
        </p15:guide>
        <p15:guide id="1" orient="horz" pos="213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7">
          <p15:clr>
            <a:srgbClr val="A4A3A4"/>
          </p15:clr>
        </p15:guide>
        <p15:guide id="2" orient="horz" pos="215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D2CE"/>
    <a:srgbClr val="64DECF"/>
    <a:srgbClr val="85EFE2"/>
    <a:srgbClr val="DDDDDD"/>
    <a:srgbClr val="ECECEC"/>
    <a:srgbClr val="FDED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14" autoAdjust="0"/>
    <p:restoredTop sz="94660"/>
  </p:normalViewPr>
  <p:slideViewPr>
    <p:cSldViewPr snapToGrid="0" snapToObjects="1" showGuides="1">
      <p:cViewPr>
        <p:scale>
          <a:sx n="110" d="100"/>
          <a:sy n="110" d="100"/>
        </p:scale>
        <p:origin x="456" y="138"/>
      </p:cViewPr>
      <p:guideLst>
        <p:guide pos="3840"/>
        <p:guide orient="horz" pos="213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85" d="100"/>
          <a:sy n="85" d="100"/>
        </p:scale>
        <p:origin x="3804" y="90"/>
      </p:cViewPr>
      <p:guideLst>
        <p:guide pos="3827"/>
        <p:guide orient="horz" pos="215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D10F8-C09B-4A70-B6FA-4E09C1F0FE42}" type="datetimeFigureOut">
              <a:rPr lang="ko-KR" altLang="en-US" smtClean="0"/>
              <a:t>2024-03-10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B7198-9B33-4846-9646-82B1A9C90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842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defTabSz="914400" rtl="0" eaLnBrk="1" latinLnBrk="1" hangingPunct="1">
      <a:buFont typeface="Arial" panose="020B0604020202020204" pitchFamily="34" charset="0"/>
      <a:buChar char="•"/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628650" indent="-171450" algn="l" defTabSz="914400" rtl="0" eaLnBrk="1" latinLnBrk="1" hangingPunct="1">
      <a:buFont typeface="Wingdings" panose="05000000000000000000" pitchFamily="2" charset="2"/>
      <a:buChar char="Ø"/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0079F7-1BDE-401F-901E-02A90F9D2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A9B5BF-FBB6-4901-84EE-838A7C801E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4DFFE3-0837-4762-B229-764CCCFFE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2024-03-10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E6BB08-C6CD-4B68-A95A-C0471BC5C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DE8E12-A20E-43EB-9214-88A9924A8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455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867D3-5430-410D-8400-111FBF3A3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3EBFBC-819C-4B27-88D4-D19F31499F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A9D9D-6BCC-4978-B561-0F1AB8B60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2024-03-10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CCF1A1-AFB2-4C48-BD45-BD42F5AC3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43E432-C59B-4658-9D89-286CE95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965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845BC2-0329-46A5-BB1C-7A5416F4BA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A021D2-C485-4A4D-8E5A-4ACEFC5EF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7780D5-259F-47F0-88D5-E3ADEC053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2024-03-10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428820-F01C-4E5C-89EB-A9762BC38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ADB37B-7CEC-4447-81E4-DD3A6DED1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190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7C89C7-27CD-4A97-90B7-4DD77F72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D3DC1C-D131-4061-8930-FFA615993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400"/>
            </a:lvl1pPr>
            <a:lvl2pPr marL="628650" indent="-171450">
              <a:buFont typeface="Wingdings" panose="05000000000000000000" pitchFamily="2" charset="2"/>
              <a:buChar char="Ø"/>
              <a:defRPr sz="1100"/>
            </a:lvl2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13BD02-7BA8-4BBC-AA38-71F372127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2024-03-10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4464A4-6D4C-4C1A-9EC4-C77AE47BC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B3F6AB-1EEC-4010-A945-A2E032D1F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523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B1D198-6537-4C0D-8D26-7A483A196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E50832-AFA7-4B94-8D03-2DF06D403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9E9AD6-C40C-4012-A493-9AF95255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2024-03-10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4E0D95-BDD7-48DB-B4BC-1D3D8C68F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ABFA3E-BED5-4DF4-AB05-A59C05A73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553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7CF12-E197-4FDA-A488-258040594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20D48C-6396-48E3-AAEA-86F028FEEE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2A53D2-7AFC-4DDA-A83E-59DBFA1FB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767CE4-0D16-40CD-A0FE-6BE7FDD3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2024-03-10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EA0EAF-A65C-499C-B6EE-A8B897C50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B09D08-940C-491B-9A4E-2E5B4ECE3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160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7C6B6D-51B0-461F-91B1-D54732EA1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409FFA-E886-417E-BB8C-9DD5BFE48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7E042C-4BC5-4DA8-B66A-381A0422E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206237-DC12-499B-89C2-3DCAEF6FA3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4D1F9D6-A934-4B3E-ABB6-519C4F5D12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461EA77-3E1C-440A-B465-759737FF6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2024-03-10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7B1BF4-7D23-4FD7-ADA4-CF075E4B6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3F3A825-A101-4B66-84D9-2B71404E5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58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1E278-F75D-4660-9D08-0D3E0FE0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08FB9F-22CF-4F1C-B7E4-412015295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2024-03-10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753459-8735-432A-A77F-655AC95E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E6F224-6E76-44B8-AECB-13DF5B7D5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35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7824F4-6A1C-4395-8C7D-51776DE33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2024-03-10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8D92FB-714B-4526-B6F1-CFEFF7139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CDFFFF-6B78-492F-804D-9DE2DC6B3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675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489EA7-983F-4230-90A7-9085374E2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C8B69-658D-4532-87C4-98C2FEC8D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FA0CA3-3DCF-4A98-B87D-00C628D4D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74F306-CCC9-49A0-9BFB-CBF87DF81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2024-03-10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16356C-9E73-4E64-9EB1-3990F9DD4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D31894-02AA-4561-96F6-E6F6C0E39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68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E7A0D-BB4D-432E-88A7-72A8B8FD0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BBCEC50-41F9-470E-B94D-FF1B7038FE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589834-27AD-430A-B41D-BA680E602D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A17B97-91FE-4EF2-9699-D8F66FD80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2024-03-10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E1E57C-0C84-45F3-A201-5E0715E61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44D6F3-878A-48C0-9D2C-E2E8891A3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84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9D68312-D8C0-4AB8-AD63-279CDB622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1D770D-F22B-4D8D-86E5-378840FD8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8EA0C6-F6DF-4FD8-8E68-EC42C947E0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1A2CC-AD33-4BEB-BEDF-7117FCB0AF3A}" type="datetimeFigureOut">
              <a:rPr lang="ko-KR" altLang="en-US" smtClean="0"/>
              <a:t>2024-03-10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EB42F0-8675-4D0B-918D-F44560B8C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B4EEFF-1B8A-4E4B-ABD3-DD5B98FDF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772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microsoft.com/office/2007/relationships/hdphoto" Target="../media/hdphoto9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microsoft.com/office/2007/relationships/hdphoto" Target="../media/hdphoto8.wdp"/><Relationship Id="rId4" Type="http://schemas.openxmlformats.org/officeDocument/2006/relationships/image" Target="../media/image15.png"/><Relationship Id="rId9" Type="http://schemas.microsoft.com/office/2007/relationships/hdphoto" Target="../media/hdphoto10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microsoft.com/office/2007/relationships/hdphoto" Target="../media/hdphoto8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1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2.png"/><Relationship Id="rId7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microsoft.com/office/2007/relationships/hdphoto" Target="../media/hdphoto6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microsoft.com/office/2007/relationships/hdphoto" Target="../media/hdphoto7.wdp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157240">
            <a:off x="9468559" y="907581"/>
            <a:ext cx="1005770" cy="840898"/>
            <a:chOff x="9922330" y="834055"/>
            <a:chExt cx="1481164" cy="1238363"/>
          </a:xfrm>
        </p:grpSpPr>
        <p:grpSp>
          <p:nvGrpSpPr>
            <p:cNvPr id="21" name="그룹 20"/>
            <p:cNvGrpSpPr/>
            <p:nvPr/>
          </p:nvGrpSpPr>
          <p:grpSpPr>
            <a:xfrm rot="877331">
              <a:off x="10608735" y="968080"/>
              <a:ext cx="794759" cy="1104338"/>
              <a:chOff x="3972024" y="1617671"/>
              <a:chExt cx="794759" cy="1104338"/>
            </a:xfrm>
          </p:grpSpPr>
          <p:sp>
            <p:nvSpPr>
              <p:cNvPr id="22" name="직사각형 21"/>
              <p:cNvSpPr/>
              <p:nvPr/>
            </p:nvSpPr>
            <p:spPr>
              <a:xfrm>
                <a:off x="3972024" y="1617671"/>
                <a:ext cx="794759" cy="1104338"/>
              </a:xfrm>
              <a:prstGeom prst="rect">
                <a:avLst/>
              </a:prstGeom>
              <a:solidFill>
                <a:srgbClr val="EAEAE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3" name="Picture 6" descr="Download A Letter Download HQ HQ PNG Image | FreePNGIm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1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80276" y="1872167"/>
                <a:ext cx="561162" cy="5611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8" name="그룹 17"/>
            <p:cNvGrpSpPr/>
            <p:nvPr/>
          </p:nvGrpSpPr>
          <p:grpSpPr>
            <a:xfrm rot="424488">
              <a:off x="9922330" y="834055"/>
              <a:ext cx="794759" cy="1104338"/>
              <a:chOff x="2972167" y="1617671"/>
              <a:chExt cx="794759" cy="1104338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2972167" y="1617671"/>
                <a:ext cx="794759" cy="1104338"/>
              </a:xfrm>
              <a:prstGeom prst="rect">
                <a:avLst/>
              </a:prstGeom>
              <a:solidFill>
                <a:srgbClr val="EAEAE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0" name="Picture 6" descr="Download A Letter Download HQ HQ PNG Image | FreePNGIm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1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80419" y="1872167"/>
                <a:ext cx="561162" cy="5611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E13764-1EF0-4A6F-8554-79E11A74BCAB}"/>
              </a:ext>
            </a:extLst>
          </p:cNvPr>
          <p:cNvSpPr txBox="1"/>
          <p:nvPr/>
        </p:nvSpPr>
        <p:spPr>
          <a:xfrm>
            <a:off x="5623754" y="5993479"/>
            <a:ext cx="9444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임 준 </a:t>
            </a:r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엽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 rot="20251534">
            <a:off x="1252305" y="2670990"/>
            <a:ext cx="1770914" cy="1516018"/>
            <a:chOff x="852447" y="1648485"/>
            <a:chExt cx="1431436" cy="1225402"/>
          </a:xfrm>
        </p:grpSpPr>
        <p:grpSp>
          <p:nvGrpSpPr>
            <p:cNvPr id="9" name="그룹 8"/>
            <p:cNvGrpSpPr/>
            <p:nvPr/>
          </p:nvGrpSpPr>
          <p:grpSpPr>
            <a:xfrm rot="20637084">
              <a:off x="852447" y="1769549"/>
              <a:ext cx="794759" cy="1104338"/>
              <a:chOff x="7409203" y="1920873"/>
              <a:chExt cx="794759" cy="1104338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7409203" y="1920873"/>
                <a:ext cx="794759" cy="1104338"/>
              </a:xfrm>
              <a:prstGeom prst="rect">
                <a:avLst/>
              </a:prstGeom>
              <a:solidFill>
                <a:srgbClr val="EAEAE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4" name="Picture 4" descr="Apple Illustration PNG &amp; SVG Design For T-Shirts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1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11751" y="2144027"/>
                <a:ext cx="589662" cy="5896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5" name="그룹 14"/>
            <p:cNvGrpSpPr/>
            <p:nvPr/>
          </p:nvGrpSpPr>
          <p:grpSpPr>
            <a:xfrm rot="21272209">
              <a:off x="1489124" y="1648485"/>
              <a:ext cx="794759" cy="1104338"/>
              <a:chOff x="7409203" y="1920873"/>
              <a:chExt cx="794759" cy="1104338"/>
            </a:xfrm>
          </p:grpSpPr>
          <p:sp>
            <p:nvSpPr>
              <p:cNvPr id="16" name="직사각형 15"/>
              <p:cNvSpPr/>
              <p:nvPr/>
            </p:nvSpPr>
            <p:spPr>
              <a:xfrm>
                <a:off x="7409203" y="1920873"/>
                <a:ext cx="794759" cy="1104338"/>
              </a:xfrm>
              <a:prstGeom prst="rect">
                <a:avLst/>
              </a:prstGeom>
              <a:solidFill>
                <a:srgbClr val="EAEAE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7" name="Picture 4" descr="Apple Illustration PNG &amp; SVG Design For T-Shirts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1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11751" y="2144027"/>
                <a:ext cx="589662" cy="5896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3245733" y="1231520"/>
            <a:ext cx="570053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KoPubWorld돋움체 Bold" panose="00000800000000000000" pitchFamily="2" charset="-127"/>
              </a:rPr>
              <a:t>Match Card</a:t>
            </a:r>
            <a:endParaRPr lang="ko-KR" altLang="en-US" sz="7200" b="1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+mj-ea"/>
              <a:cs typeface="KoPubWorld돋움체 Light" panose="00000300000000000000" pitchFamily="2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 rot="2571067">
            <a:off x="9115172" y="3949012"/>
            <a:ext cx="2169785" cy="1915772"/>
            <a:chOff x="746252" y="3970968"/>
            <a:chExt cx="1918266" cy="1693698"/>
          </a:xfrm>
        </p:grpSpPr>
        <p:grpSp>
          <p:nvGrpSpPr>
            <p:cNvPr id="31" name="그룹 30"/>
            <p:cNvGrpSpPr/>
            <p:nvPr/>
          </p:nvGrpSpPr>
          <p:grpSpPr>
            <a:xfrm rot="20277275">
              <a:off x="746252" y="4201705"/>
              <a:ext cx="1052849" cy="1462961"/>
              <a:chOff x="2419264" y="3885255"/>
              <a:chExt cx="1052849" cy="1462961"/>
            </a:xfrm>
          </p:grpSpPr>
          <p:sp>
            <p:nvSpPr>
              <p:cNvPr id="32" name="직사각형 31"/>
              <p:cNvSpPr/>
              <p:nvPr/>
            </p:nvSpPr>
            <p:spPr>
              <a:xfrm>
                <a:off x="2419264" y="3885255"/>
                <a:ext cx="1052849" cy="1462961"/>
              </a:xfrm>
              <a:prstGeom prst="rect">
                <a:avLst/>
              </a:prstGeom>
              <a:solidFill>
                <a:srgbClr val="EAEAE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3" name="Picture 2" descr="🐶 Dog Face Emoji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1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43014" y="4219381"/>
                <a:ext cx="794708" cy="7947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4" name="그룹 33"/>
            <p:cNvGrpSpPr/>
            <p:nvPr/>
          </p:nvGrpSpPr>
          <p:grpSpPr>
            <a:xfrm rot="21044266">
              <a:off x="1611669" y="3970968"/>
              <a:ext cx="1052849" cy="1462961"/>
              <a:chOff x="2419264" y="3885255"/>
              <a:chExt cx="1052849" cy="1462961"/>
            </a:xfrm>
          </p:grpSpPr>
          <p:sp>
            <p:nvSpPr>
              <p:cNvPr id="35" name="직사각형 34"/>
              <p:cNvSpPr/>
              <p:nvPr/>
            </p:nvSpPr>
            <p:spPr>
              <a:xfrm>
                <a:off x="2419264" y="3885255"/>
                <a:ext cx="1052849" cy="1462961"/>
              </a:xfrm>
              <a:prstGeom prst="rect">
                <a:avLst/>
              </a:prstGeom>
              <a:solidFill>
                <a:srgbClr val="EAEAE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6" name="Picture 2" descr="🐶 Dog Face Emoji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1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43014" y="4219381"/>
                <a:ext cx="794708" cy="7947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80407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0C94876-6F8D-4591-B9C1-08D4A8A52EBD}"/>
              </a:ext>
            </a:extLst>
          </p:cNvPr>
          <p:cNvSpPr/>
          <p:nvPr/>
        </p:nvSpPr>
        <p:spPr>
          <a:xfrm flipV="1">
            <a:off x="557400" y="2537764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 rot="1504204">
            <a:off x="8773977" y="3467774"/>
            <a:ext cx="2517420" cy="2179636"/>
            <a:chOff x="8573525" y="3240600"/>
            <a:chExt cx="2739331" cy="2371770"/>
          </a:xfrm>
        </p:grpSpPr>
        <p:grpSp>
          <p:nvGrpSpPr>
            <p:cNvPr id="10" name="그룹 9"/>
            <p:cNvGrpSpPr/>
            <p:nvPr/>
          </p:nvGrpSpPr>
          <p:grpSpPr>
            <a:xfrm rot="460670">
              <a:off x="8573525" y="3240600"/>
              <a:ext cx="1518184" cy="2109556"/>
              <a:chOff x="5019214" y="3328188"/>
              <a:chExt cx="1518184" cy="2109556"/>
            </a:xfrm>
          </p:grpSpPr>
          <p:sp>
            <p:nvSpPr>
              <p:cNvPr id="14" name="직사각형 13"/>
              <p:cNvSpPr/>
              <p:nvPr/>
            </p:nvSpPr>
            <p:spPr>
              <a:xfrm>
                <a:off x="5019214" y="3328188"/>
                <a:ext cx="1518184" cy="2109556"/>
              </a:xfrm>
              <a:prstGeom prst="rect">
                <a:avLst/>
              </a:prstGeom>
              <a:solidFill>
                <a:srgbClr val="EAEAE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5" name="Picture 2" descr="Four suits in a deck of cards. Zip Pouch by Tom Hill - Pixel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1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321" t="22152" r="52042" b="27815"/>
              <a:stretch/>
            </p:blipFill>
            <p:spPr bwMode="auto">
              <a:xfrm>
                <a:off x="5292545" y="3792106"/>
                <a:ext cx="971522" cy="11817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1" name="그룹 10"/>
            <p:cNvGrpSpPr/>
            <p:nvPr/>
          </p:nvGrpSpPr>
          <p:grpSpPr>
            <a:xfrm rot="1232018">
              <a:off x="9794672" y="3502814"/>
              <a:ext cx="1518184" cy="2109556"/>
              <a:chOff x="5019214" y="3328188"/>
              <a:chExt cx="1518184" cy="2109556"/>
            </a:xfrm>
          </p:grpSpPr>
          <p:sp>
            <p:nvSpPr>
              <p:cNvPr id="12" name="직사각형 11"/>
              <p:cNvSpPr/>
              <p:nvPr/>
            </p:nvSpPr>
            <p:spPr>
              <a:xfrm>
                <a:off x="5019214" y="3328188"/>
                <a:ext cx="1518184" cy="2109556"/>
              </a:xfrm>
              <a:prstGeom prst="rect">
                <a:avLst/>
              </a:prstGeom>
              <a:solidFill>
                <a:srgbClr val="EAEAE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" name="Picture 2" descr="Four suits in a deck of cards. Zip Pouch by Tom Hill - Pixel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1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321" t="22152" r="52042" b="27815"/>
              <a:stretch/>
            </p:blipFill>
            <p:spPr bwMode="auto">
              <a:xfrm>
                <a:off x="5292545" y="3792106"/>
                <a:ext cx="971522" cy="11817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A20CBF4-01B1-4295-A450-DC73516C7A26}"/>
              </a:ext>
            </a:extLst>
          </p:cNvPr>
          <p:cNvSpPr txBox="1"/>
          <p:nvPr/>
        </p:nvSpPr>
        <p:spPr>
          <a:xfrm>
            <a:off x="752627" y="2878363"/>
            <a:ext cx="3639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defRPr>
            </a:lvl1pPr>
          </a:lstStyle>
          <a:p>
            <a:r>
              <a:rPr lang="en-US" altLang="ko-KR" sz="1600" dirty="0" smtClean="0"/>
              <a:t>Match Card </a:t>
            </a:r>
            <a:r>
              <a:rPr lang="ko-KR" altLang="en-US" sz="1600" dirty="0" smtClean="0"/>
              <a:t>변수 </a:t>
            </a:r>
            <a:r>
              <a:rPr lang="en-US" altLang="ko-KR" sz="1600" dirty="0" smtClean="0"/>
              <a:t>&amp; </a:t>
            </a:r>
            <a:r>
              <a:rPr lang="ko-KR" altLang="en-US" sz="1600" dirty="0" smtClean="0"/>
              <a:t>함수를 토대로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ko-KR" altLang="en-US" sz="1600" dirty="0" smtClean="0"/>
              <a:t>구현 방식 및 원리 설명</a:t>
            </a:r>
            <a:endParaRPr lang="en-US" altLang="ko-KR" sz="1600" dirty="0" smtClean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57398" y="1640727"/>
            <a:ext cx="4877727" cy="830997"/>
            <a:chOff x="3819245" y="188165"/>
            <a:chExt cx="4877727" cy="830997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264700" y="317147"/>
              <a:ext cx="4432272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8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로직</a:t>
              </a:r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 설명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5533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174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r="2504"/>
          <a:stretch/>
        </p:blipFill>
        <p:spPr>
          <a:xfrm>
            <a:off x="557401" y="1620390"/>
            <a:ext cx="5002104" cy="5082768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725682" y="1622797"/>
            <a:ext cx="5908918" cy="5077954"/>
          </a:xfrm>
          <a:prstGeom prst="rect">
            <a:avLst/>
          </a:prstGeom>
          <a:noFill/>
          <a:ln w="12700">
            <a:solidFill>
              <a:srgbClr val="64DE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Scene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은 </a:t>
            </a:r>
            <a:r>
              <a:rPr lang="ko-KR" altLang="en-US" sz="1400" b="1" dirty="0">
                <a:solidFill>
                  <a:srgbClr val="36D2CE"/>
                </a:solidFill>
              </a:rPr>
              <a:t>화면 전환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 필요할 때 사용하는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변수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Scene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데이터 값을 </a:t>
            </a:r>
            <a:r>
              <a:rPr lang="en-US" altLang="ko-KR" sz="11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r>
              <a:rPr lang="ko-KR" altLang="en-US" sz="11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으로 먼저 선언함</a:t>
            </a:r>
            <a:endParaRPr lang="en-US" altLang="ko-KR" sz="1100" u="sng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데이터 </a:t>
            </a:r>
            <a:r>
              <a:rPr lang="ko-KR" altLang="en-US" sz="1400" b="1" dirty="0" smtClean="0">
                <a:solidFill>
                  <a:srgbClr val="36D2CE"/>
                </a:solidFill>
              </a:rPr>
              <a:t>값에 따라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조건에 맞는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while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문으로 </a:t>
            </a:r>
            <a:r>
              <a:rPr lang="ko-KR" altLang="en-US" sz="1400" b="1" dirty="0" smtClean="0">
                <a:solidFill>
                  <a:srgbClr val="36D2CE"/>
                </a:solidFill>
              </a:rPr>
              <a:t>이동함</a:t>
            </a:r>
            <a:endParaRPr lang="en-US" altLang="ko-KR" sz="1400" b="1" dirty="0" smtClean="0">
              <a:solidFill>
                <a:srgbClr val="36D2CE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Sc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ene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데이터 값에 따라 </a:t>
            </a:r>
            <a:r>
              <a:rPr lang="en-US" altLang="ko-KR" sz="11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r>
              <a:rPr lang="ko-KR" altLang="en-US" sz="11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종류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의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while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문으로 이루어짐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57398" y="187711"/>
            <a:ext cx="2296897" cy="830997"/>
            <a:chOff x="3819245" y="188165"/>
            <a:chExt cx="2296897" cy="830997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264700" y="317147"/>
              <a:ext cx="1851442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8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로직</a:t>
              </a:r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 설명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5533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BD65EA8-75FC-4381-8F1B-C7736D8545B7}"/>
              </a:ext>
            </a:extLst>
          </p:cNvPr>
          <p:cNvSpPr txBox="1"/>
          <p:nvPr/>
        </p:nvSpPr>
        <p:spPr>
          <a:xfrm>
            <a:off x="557401" y="1222687"/>
            <a:ext cx="558842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Scene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의 역할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Bold" panose="00000800000000000000" pitchFamily="2" charset="-127"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3"/>
          <a:srcRect l="-1" r="83318"/>
          <a:stretch/>
        </p:blipFill>
        <p:spPr>
          <a:xfrm>
            <a:off x="6557555" y="2056536"/>
            <a:ext cx="1576251" cy="287447"/>
          </a:xfrm>
          <a:prstGeom prst="rect">
            <a:avLst/>
          </a:prstGeom>
        </p:spPr>
      </p:pic>
      <p:sp>
        <p:nvSpPr>
          <p:cNvPr id="46" name="모서리가 둥근 직사각형 45"/>
          <p:cNvSpPr/>
          <p:nvPr/>
        </p:nvSpPr>
        <p:spPr>
          <a:xfrm>
            <a:off x="1600931" y="3502071"/>
            <a:ext cx="933262" cy="21340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1600931" y="4629895"/>
            <a:ext cx="933262" cy="21340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모서리가 둥근 직사각형 49"/>
          <p:cNvSpPr/>
          <p:nvPr/>
        </p:nvSpPr>
        <p:spPr>
          <a:xfrm>
            <a:off x="1600931" y="5943752"/>
            <a:ext cx="933262" cy="21340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6114497" y="3760831"/>
            <a:ext cx="1465450" cy="59169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while (Scene == 0)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난이도 선택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968762" y="3760832"/>
            <a:ext cx="1465450" cy="59169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while (Scene == 1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algn="ctr"/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인게임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9780334" y="3760832"/>
            <a:ext cx="1465450" cy="59169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while (Scene ==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2)</a:t>
            </a:r>
          </a:p>
          <a:p>
            <a:pPr algn="ctr"/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다시 하기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8194766" y="3141013"/>
            <a:ext cx="1013442" cy="292614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36D2CE"/>
                </a:solidFill>
              </a:rPr>
              <a:t>Scene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= ?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67" name="직선 화살표 연결선 66"/>
          <p:cNvCxnSpPr>
            <a:stCxn id="65" idx="2"/>
            <a:endCxn id="31" idx="0"/>
          </p:cNvCxnSpPr>
          <p:nvPr/>
        </p:nvCxnSpPr>
        <p:spPr>
          <a:xfrm flipH="1">
            <a:off x="6847222" y="3433627"/>
            <a:ext cx="1854265" cy="327204"/>
          </a:xfrm>
          <a:prstGeom prst="straightConnector1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>
            <a:stCxn id="65" idx="2"/>
            <a:endCxn id="53" idx="0"/>
          </p:cNvCxnSpPr>
          <p:nvPr/>
        </p:nvCxnSpPr>
        <p:spPr>
          <a:xfrm>
            <a:off x="8701487" y="3433627"/>
            <a:ext cx="0" cy="327205"/>
          </a:xfrm>
          <a:prstGeom prst="straightConnector1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stCxn id="65" idx="2"/>
            <a:endCxn id="59" idx="0"/>
          </p:cNvCxnSpPr>
          <p:nvPr/>
        </p:nvCxnSpPr>
        <p:spPr>
          <a:xfrm>
            <a:off x="8701487" y="3433627"/>
            <a:ext cx="1811572" cy="327205"/>
          </a:xfrm>
          <a:prstGeom prst="straightConnector1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rcRect l="1245"/>
          <a:stretch/>
        </p:blipFill>
        <p:spPr>
          <a:xfrm>
            <a:off x="6114497" y="4399957"/>
            <a:ext cx="1465450" cy="2253364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68762" y="4399958"/>
            <a:ext cx="1465450" cy="1308652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80334" y="4394410"/>
            <a:ext cx="1463166" cy="1734738"/>
          </a:xfrm>
          <a:prstGeom prst="rect">
            <a:avLst/>
          </a:prstGeom>
        </p:spPr>
      </p:pic>
      <p:cxnSp>
        <p:nvCxnSpPr>
          <p:cNvPr id="76" name="직선 연결선 75"/>
          <p:cNvCxnSpPr/>
          <p:nvPr/>
        </p:nvCxnSpPr>
        <p:spPr>
          <a:xfrm>
            <a:off x="5725795" y="3097468"/>
            <a:ext cx="5911200" cy="0"/>
          </a:xfrm>
          <a:prstGeom prst="line">
            <a:avLst/>
          </a:prstGeom>
          <a:noFill/>
          <a:ln w="12700" cap="flat" cmpd="sng">
            <a:solidFill>
              <a:srgbClr val="64DEC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21871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/>
          <a:srcRect r="2504"/>
          <a:stretch/>
        </p:blipFill>
        <p:spPr>
          <a:xfrm>
            <a:off x="557401" y="1620390"/>
            <a:ext cx="5002104" cy="5082768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834076" y="2008262"/>
            <a:ext cx="3955638" cy="560767"/>
          </a:xfrm>
          <a:prstGeom prst="roundRect">
            <a:avLst>
              <a:gd name="adj" fmla="val 2565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D65EA8-75FC-4381-8F1B-C7736D8545B7}"/>
              </a:ext>
            </a:extLst>
          </p:cNvPr>
          <p:cNvSpPr txBox="1"/>
          <p:nvPr/>
        </p:nvSpPr>
        <p:spPr>
          <a:xfrm>
            <a:off x="557401" y="1222687"/>
            <a:ext cx="13654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준비 과정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Bold" panose="00000800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725682" y="1622797"/>
            <a:ext cx="5908918" cy="5077954"/>
          </a:xfrm>
          <a:prstGeom prst="rect">
            <a:avLst/>
          </a:prstGeom>
          <a:noFill/>
          <a:ln w="12700">
            <a:solidFill>
              <a:srgbClr val="64DE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CursorView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함수에 있는 </a:t>
            </a: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cursorInfo.bVisible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en-US" altLang="ko-KR" sz="1400" b="1" dirty="0" smtClean="0">
                <a:solidFill>
                  <a:srgbClr val="36D2CE"/>
                </a:solidFill>
              </a:rPr>
              <a:t>FALSE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로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선언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SelectCard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&amp; </a:t>
            </a: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CurrentCard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구조체에 각각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변수 이름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선언 후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indent="269875"/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데이터 추가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SelectCard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: Select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변수 선언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&amp;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데이터 추가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CurrentCard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: Current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변수 선언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&amp;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데이터 추가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indent="1166813"/>
            <a:endParaRPr lang="en-US" altLang="ko-KR" sz="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indent="1166813"/>
            <a:endParaRPr lang="en-US" altLang="ko-KR" sz="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indent="1166813"/>
            <a:endParaRPr lang="en-US" altLang="ko-KR" sz="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indent="1166813"/>
            <a:endParaRPr lang="en-US" altLang="ko-KR" sz="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indent="1166813"/>
            <a:endParaRPr lang="en-US" altLang="ko-KR" sz="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indent="1079500"/>
            <a:r>
              <a:rPr lang="en-US" altLang="ko-KR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SelectCard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                 </a:t>
            </a:r>
            <a:r>
              <a:rPr lang="en-US" altLang="ko-KR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CurrentCard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888558"/>
            <a:ext cx="2899954" cy="244378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57398" y="187711"/>
            <a:ext cx="6601047" cy="830997"/>
            <a:chOff x="3819245" y="188165"/>
            <a:chExt cx="6601047" cy="830997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264699" y="317147"/>
              <a:ext cx="6155593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8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로직</a:t>
              </a:r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 </a:t>
              </a:r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설명</a:t>
              </a: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 - while </a:t>
              </a:r>
              <a:r>
                <a:rPr lang="en-US" altLang="ko-KR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(1) </a:t>
              </a:r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진입 전</a:t>
              </a:r>
              <a:r>
                <a:rPr lang="en-US" altLang="ko-KR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 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5533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t="47415"/>
          <a:stretch/>
        </p:blipFill>
        <p:spPr>
          <a:xfrm>
            <a:off x="6561937" y="3585343"/>
            <a:ext cx="4171406" cy="221780"/>
          </a:xfrm>
          <a:prstGeom prst="rect">
            <a:avLst/>
          </a:prstGeom>
        </p:spPr>
      </p:pic>
      <p:cxnSp>
        <p:nvCxnSpPr>
          <p:cNvPr id="30" name="직선 연결선 29"/>
          <p:cNvCxnSpPr/>
          <p:nvPr/>
        </p:nvCxnSpPr>
        <p:spPr>
          <a:xfrm>
            <a:off x="5725795" y="3872050"/>
            <a:ext cx="5911200" cy="0"/>
          </a:xfrm>
          <a:prstGeom prst="line">
            <a:avLst/>
          </a:prstGeom>
          <a:noFill/>
          <a:ln w="12700" cap="flat" cmpd="sng">
            <a:solidFill>
              <a:srgbClr val="64DEC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4"/>
          <a:srcRect r="34820" b="50359"/>
          <a:stretch/>
        </p:blipFill>
        <p:spPr>
          <a:xfrm>
            <a:off x="6561937" y="2914524"/>
            <a:ext cx="2718932" cy="20936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/>
          <a:srcRect b="16349"/>
          <a:stretch/>
        </p:blipFill>
        <p:spPr>
          <a:xfrm>
            <a:off x="6063221" y="4112742"/>
            <a:ext cx="2427635" cy="1147235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6"/>
          <a:srcRect b="14844"/>
          <a:stretch/>
        </p:blipFill>
        <p:spPr>
          <a:xfrm>
            <a:off x="8809501" y="4112741"/>
            <a:ext cx="2485516" cy="1391076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6063221" y="5259977"/>
            <a:ext cx="2427635" cy="7928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2413" lvl="2" indent="-252413">
              <a:buFont typeface="Wingdings" panose="05000000000000000000" pitchFamily="2" charset="2"/>
              <a:buChar char="Ø"/>
            </a:pPr>
            <a:r>
              <a:rPr lang="en-US" altLang="ko-KR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Select.x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0</a:t>
            </a:r>
          </a:p>
          <a:p>
            <a:pPr marL="252413" lvl="2" indent="-252413">
              <a:buFont typeface="Wingdings" panose="05000000000000000000" pitchFamily="2" charset="2"/>
              <a:buChar char="Ø"/>
            </a:pPr>
            <a:endParaRPr lang="en-US" altLang="ko-KR" sz="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52413" lvl="2" indent="-252413">
              <a:buFont typeface="Wingdings" panose="05000000000000000000" pitchFamily="2" charset="2"/>
              <a:buChar char="Ø"/>
            </a:pPr>
            <a:r>
              <a:rPr lang="en-US" altLang="ko-KR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Select.y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2</a:t>
            </a:r>
          </a:p>
          <a:p>
            <a:pPr marL="252413" lvl="2" indent="-252413">
              <a:buFont typeface="Wingdings" panose="05000000000000000000" pitchFamily="2" charset="2"/>
              <a:buChar char="Ø"/>
            </a:pPr>
            <a:endParaRPr lang="en-US" altLang="ko-KR" sz="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52413" lvl="2" indent="-252413">
              <a:buFont typeface="Wingdings" panose="05000000000000000000" pitchFamily="2" charset="2"/>
              <a:buChar char="Ø"/>
            </a:pPr>
            <a:r>
              <a:rPr lang="en-US" altLang="ko-KR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Select.shape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☞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809501" y="5503816"/>
            <a:ext cx="2485516" cy="1086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2413" lvl="2" indent="-252413">
              <a:buFont typeface="Wingdings" panose="05000000000000000000" pitchFamily="2" charset="2"/>
              <a:buChar char="Ø"/>
            </a:pPr>
            <a:r>
              <a:rPr lang="en-US" altLang="ko-KR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Select.x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</a:p>
          <a:p>
            <a:pPr marL="252413" lvl="2" indent="-252413">
              <a:buFont typeface="Wingdings" panose="05000000000000000000" pitchFamily="2" charset="2"/>
              <a:buChar char="Ø"/>
            </a:pPr>
            <a:endParaRPr lang="en-US" altLang="ko-KR" sz="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52413" lvl="2" indent="-252413">
              <a:buFont typeface="Wingdings" panose="05000000000000000000" pitchFamily="2" charset="2"/>
              <a:buChar char="Ø"/>
            </a:pPr>
            <a:r>
              <a:rPr lang="en-US" altLang="ko-KR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Select.y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= 0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52413" lvl="2" indent="-252413">
              <a:buFont typeface="Wingdings" panose="05000000000000000000" pitchFamily="2" charset="2"/>
              <a:buChar char="Ø"/>
            </a:pPr>
            <a:endParaRPr lang="en-US" altLang="ko-KR" sz="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52413" lvl="2" indent="-252413">
              <a:buFont typeface="Wingdings" panose="05000000000000000000" pitchFamily="2" charset="2"/>
              <a:buChar char="Ø"/>
            </a:pPr>
            <a:r>
              <a:rPr lang="en-US" altLang="ko-KR" sz="11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Select.shape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“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선택한 카드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“</a:t>
            </a:r>
          </a:p>
          <a:p>
            <a:pPr marL="252413" lvl="2" indent="-252413">
              <a:buFont typeface="Wingdings" panose="05000000000000000000" pitchFamily="2" charset="2"/>
              <a:buChar char="Ø"/>
            </a:pPr>
            <a:endParaRPr lang="en-US" altLang="ko-KR" sz="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52413" lvl="2" indent="-252413">
              <a:buFont typeface="Wingdings" panose="05000000000000000000" pitchFamily="2" charset="2"/>
              <a:buChar char="Ø"/>
            </a:pPr>
            <a:r>
              <a:rPr lang="en-US" altLang="ko-KR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Current.show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= ‘ ‘(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빈 칸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8652328" y="3872050"/>
            <a:ext cx="0" cy="2829740"/>
          </a:xfrm>
          <a:prstGeom prst="line">
            <a:avLst/>
          </a:prstGeom>
          <a:noFill/>
          <a:ln w="12700" cap="flat" cmpd="sng">
            <a:solidFill>
              <a:srgbClr val="64DEC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400142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/>
          <a:srcRect r="2504"/>
          <a:stretch/>
        </p:blipFill>
        <p:spPr>
          <a:xfrm>
            <a:off x="557401" y="1620390"/>
            <a:ext cx="5002104" cy="5082768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834076" y="2560320"/>
            <a:ext cx="3955638" cy="374469"/>
          </a:xfrm>
          <a:prstGeom prst="roundRect">
            <a:avLst>
              <a:gd name="adj" fmla="val 2565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D65EA8-75FC-4381-8F1B-C7736D8545B7}"/>
              </a:ext>
            </a:extLst>
          </p:cNvPr>
          <p:cNvSpPr txBox="1"/>
          <p:nvPr/>
        </p:nvSpPr>
        <p:spPr>
          <a:xfrm>
            <a:off x="557401" y="1222687"/>
            <a:ext cx="136540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준비 과정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Bold" panose="00000800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725682" y="1622797"/>
            <a:ext cx="5908918" cy="5077954"/>
          </a:xfrm>
          <a:prstGeom prst="rect">
            <a:avLst/>
          </a:prstGeom>
          <a:noFill/>
          <a:ln w="12700">
            <a:solidFill>
              <a:srgbClr val="64DE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CreateMain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&amp; </a:t>
            </a:r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CreateReplay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함수에서 </a:t>
            </a:r>
            <a:r>
              <a:rPr lang="en-US" altLang="ko-KR" sz="1400" b="1" dirty="0" err="1">
                <a:solidFill>
                  <a:srgbClr val="36D2CE"/>
                </a:solidFill>
              </a:rPr>
              <a:t>strcpy</a:t>
            </a:r>
            <a:r>
              <a:rPr lang="ko-KR" altLang="en-US" sz="1400" b="1" dirty="0">
                <a:solidFill>
                  <a:srgbClr val="36D2CE"/>
                </a:solidFill>
              </a:rPr>
              <a:t> 사용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하여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문자열 복사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CreateMain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en-US" altLang="ko-KR" sz="11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Main </a:t>
            </a:r>
            <a:r>
              <a:rPr lang="ko-KR" altLang="en-US" sz="11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문자열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에 저장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CreateReplay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: </a:t>
            </a:r>
            <a:r>
              <a:rPr lang="en-US" altLang="ko-KR" sz="11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Replay </a:t>
            </a:r>
            <a:r>
              <a:rPr lang="ko-KR" altLang="en-US" sz="11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문자열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에 저장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indent="1166813"/>
            <a:endParaRPr lang="en-US" altLang="ko-KR" sz="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indent="1166813"/>
            <a:endParaRPr lang="en-US" altLang="ko-KR" sz="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indent="1166813"/>
            <a:endParaRPr lang="en-US" altLang="ko-KR" sz="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indent="1166813"/>
            <a:endParaRPr lang="en-US" altLang="ko-KR" sz="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indent="1166813"/>
            <a:endParaRPr lang="en-US" altLang="ko-KR" sz="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indent="984250"/>
            <a:r>
              <a:rPr lang="en-US" altLang="ko-KR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CreateMain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                   </a:t>
            </a:r>
            <a:r>
              <a:rPr lang="en-US" altLang="ko-KR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CreateReplay</a:t>
            </a:r>
            <a:endParaRPr lang="en-US" altLang="ko-KR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602" y="3251739"/>
            <a:ext cx="2464928" cy="328839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5372" y="3251739"/>
            <a:ext cx="2464814" cy="218401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/>
          <a:srcRect r="10448" b="49672"/>
          <a:stretch/>
        </p:blipFill>
        <p:spPr>
          <a:xfrm>
            <a:off x="6567094" y="2062991"/>
            <a:ext cx="1587737" cy="226732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5"/>
          <a:srcRect t="47159"/>
          <a:stretch/>
        </p:blipFill>
        <p:spPr>
          <a:xfrm>
            <a:off x="6567094" y="2732782"/>
            <a:ext cx="1688632" cy="226732"/>
          </a:xfrm>
          <a:prstGeom prst="rect">
            <a:avLst/>
          </a:prstGeom>
        </p:spPr>
      </p:pic>
      <p:cxnSp>
        <p:nvCxnSpPr>
          <p:cNvPr id="30" name="직선 연결선 29"/>
          <p:cNvCxnSpPr/>
          <p:nvPr/>
        </p:nvCxnSpPr>
        <p:spPr>
          <a:xfrm>
            <a:off x="5725795" y="3014830"/>
            <a:ext cx="5911200" cy="0"/>
          </a:xfrm>
          <a:prstGeom prst="line">
            <a:avLst/>
          </a:prstGeom>
          <a:noFill/>
          <a:ln w="12700" cap="flat" cmpd="sng">
            <a:solidFill>
              <a:srgbClr val="64DEC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8680450" y="3014830"/>
            <a:ext cx="0" cy="3686960"/>
          </a:xfrm>
          <a:prstGeom prst="line">
            <a:avLst/>
          </a:prstGeom>
          <a:noFill/>
          <a:ln w="12700" cap="flat" cmpd="sng">
            <a:solidFill>
              <a:srgbClr val="64DEC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57398" y="187711"/>
            <a:ext cx="6601047" cy="830997"/>
            <a:chOff x="3819245" y="188165"/>
            <a:chExt cx="6601047" cy="830997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264699" y="317147"/>
              <a:ext cx="6155593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8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로직</a:t>
              </a:r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 </a:t>
              </a:r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설명</a:t>
              </a: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 - while </a:t>
              </a:r>
              <a:r>
                <a:rPr lang="en-US" altLang="ko-KR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(1) </a:t>
              </a:r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진입 전</a:t>
              </a:r>
              <a:r>
                <a:rPr lang="en-US" altLang="ko-KR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 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5533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589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2"/>
          <a:srcRect b="1045"/>
          <a:stretch/>
        </p:blipFill>
        <p:spPr>
          <a:xfrm>
            <a:off x="8668270" y="1622342"/>
            <a:ext cx="2966329" cy="319349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r="7815"/>
          <a:stretch/>
        </p:blipFill>
        <p:spPr>
          <a:xfrm>
            <a:off x="557397" y="1622343"/>
            <a:ext cx="7819264" cy="3192461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D65EA8-75FC-4381-8F1B-C7736D8545B7}"/>
              </a:ext>
            </a:extLst>
          </p:cNvPr>
          <p:cNvSpPr txBox="1"/>
          <p:nvPr/>
        </p:nvSpPr>
        <p:spPr>
          <a:xfrm>
            <a:off x="557399" y="1222687"/>
            <a:ext cx="264735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 smtClean="0">
                <a:solidFill>
                  <a:srgbClr val="36D2CE"/>
                </a:solidFill>
                <a:latin typeface="+mn-ea"/>
                <a:cs typeface="KoPubWorld돋움체 Bold" panose="00000800000000000000" pitchFamily="2" charset="-127"/>
              </a:rPr>
              <a:t>void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 </a:t>
            </a:r>
            <a:r>
              <a:rPr lang="en-US" altLang="ko-KR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Main</a:t>
            </a:r>
            <a:r>
              <a:rPr lang="en-US" altLang="ko-KR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Render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(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);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Bold" panose="00000800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57397" y="4896740"/>
            <a:ext cx="11077203" cy="1895267"/>
          </a:xfrm>
          <a:prstGeom prst="rect">
            <a:avLst/>
          </a:prstGeom>
          <a:noFill/>
          <a:ln w="12700">
            <a:solidFill>
              <a:srgbClr val="64DE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MainRender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함수를 통해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Main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문자열에 있는 문자들을 특정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행에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따라 </a:t>
            </a:r>
            <a:r>
              <a:rPr lang="ko-KR" altLang="en-US" sz="1400" b="1" dirty="0">
                <a:solidFill>
                  <a:srgbClr val="36D2CE"/>
                </a:solidFill>
              </a:rPr>
              <a:t>문자 색</a:t>
            </a:r>
            <a:r>
              <a:rPr lang="ko-KR" altLang="en-US" sz="1400" b="1" dirty="0" smtClean="0">
                <a:solidFill>
                  <a:srgbClr val="36D2CE"/>
                </a:solidFill>
              </a:rPr>
              <a:t>깔 </a:t>
            </a:r>
            <a:r>
              <a:rPr lang="ko-KR" altLang="en-US" sz="1400" b="1" dirty="0" smtClean="0">
                <a:solidFill>
                  <a:srgbClr val="36D2CE"/>
                </a:solidFill>
              </a:rPr>
              <a:t>변경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(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①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en-US" altLang="ko-KR" sz="1400" b="1" dirty="0" smtClean="0">
              <a:solidFill>
                <a:srgbClr val="36D2CE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부터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행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사이의 문자가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‘1’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인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행들은 </a:t>
            </a:r>
            <a:r>
              <a:rPr lang="ko-KR" altLang="en-US" sz="1100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연한 녹색으로 </a:t>
            </a:r>
            <a:r>
              <a:rPr lang="ko-KR" altLang="en-US" sz="11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변경</a:t>
            </a:r>
            <a:endParaRPr lang="en-US" altLang="ko-KR" sz="1100" u="sng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부터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행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사이의 문자가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‘E’, ‘A’, ‘S’, ‘Y’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인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행들은 </a:t>
            </a:r>
            <a:r>
              <a:rPr lang="ko-KR" altLang="en-US" sz="1100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흰색으로 </a:t>
            </a:r>
            <a:r>
              <a:rPr lang="ko-KR" altLang="en-US" sz="11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변경</a:t>
            </a:r>
            <a:endParaRPr lang="en-US" altLang="ko-KR" sz="1400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글자 색깔 변경 후 조건에 맞는 문자들을 </a:t>
            </a:r>
            <a:r>
              <a:rPr lang="ko-KR" altLang="en-US" sz="1400" b="1" dirty="0">
                <a:solidFill>
                  <a:srgbClr val="36D2CE"/>
                </a:solidFill>
              </a:rPr>
              <a:t>특수 문자로 변경 후 </a:t>
            </a:r>
            <a:r>
              <a:rPr lang="ko-KR" altLang="en-US" sz="1400" b="1" dirty="0" smtClean="0">
                <a:solidFill>
                  <a:srgbClr val="36D2CE"/>
                </a:solidFill>
              </a:rPr>
              <a:t>출력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(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②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en-US" altLang="ko-KR" sz="1400" b="1" dirty="0" smtClean="0">
              <a:solidFill>
                <a:srgbClr val="36D2CE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문자가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‘1’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인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행들은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‘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■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’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변경 후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출력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문자가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‘E’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인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행들은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‘E’(</a:t>
            </a:r>
            <a:r>
              <a:rPr lang="ko-KR" altLang="en-US" sz="1100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알파벳 형태의 특수 문자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변경 후 출력</a:t>
            </a:r>
            <a:endParaRPr lang="en-US" altLang="ko-KR" sz="11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타원 3"/>
          <p:cNvSpPr/>
          <p:nvPr/>
        </p:nvSpPr>
        <p:spPr>
          <a:xfrm>
            <a:off x="7921814" y="1635539"/>
            <a:ext cx="454847" cy="45484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sp>
        <p:nvSpPr>
          <p:cNvPr id="29" name="타원 28"/>
          <p:cNvSpPr/>
          <p:nvPr/>
        </p:nvSpPr>
        <p:spPr>
          <a:xfrm>
            <a:off x="11179753" y="1635539"/>
            <a:ext cx="454847" cy="45484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57398" y="187711"/>
            <a:ext cx="8194715" cy="830997"/>
            <a:chOff x="3819245" y="188165"/>
            <a:chExt cx="8194715" cy="83099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264699" y="317147"/>
              <a:ext cx="7749261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8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로직</a:t>
              </a:r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 </a:t>
              </a:r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설명 </a:t>
              </a:r>
              <a:r>
                <a:rPr lang="en-US" altLang="ko-KR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- while (Scene == 0)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5533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5" name="모서리가 둥근 직사각형 14"/>
          <p:cNvSpPr/>
          <p:nvPr/>
        </p:nvSpPr>
        <p:spPr>
          <a:xfrm>
            <a:off x="1871785" y="3282504"/>
            <a:ext cx="4106983" cy="192216"/>
          </a:xfrm>
          <a:prstGeom prst="roundRect">
            <a:avLst>
              <a:gd name="adj" fmla="val 143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6270378" y="3144864"/>
            <a:ext cx="1457525" cy="467496"/>
          </a:xfrm>
          <a:prstGeom prst="roundRect">
            <a:avLst>
              <a:gd name="adj" fmla="val 1437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연한 녹색으로 변경하는 함수 </a:t>
            </a:r>
            <a:r>
              <a:rPr lang="en-US" altLang="ko-KR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(10)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0" name="직선 화살표 연결선 19"/>
          <p:cNvCxnSpPr>
            <a:stCxn id="15" idx="3"/>
            <a:endCxn id="18" idx="1"/>
          </p:cNvCxnSpPr>
          <p:nvPr/>
        </p:nvCxnSpPr>
        <p:spPr>
          <a:xfrm>
            <a:off x="5978768" y="3378612"/>
            <a:ext cx="29161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5"/>
          <p:cNvSpPr/>
          <p:nvPr/>
        </p:nvSpPr>
        <p:spPr>
          <a:xfrm>
            <a:off x="1871785" y="3935737"/>
            <a:ext cx="4106983" cy="192216"/>
          </a:xfrm>
          <a:prstGeom prst="roundRect">
            <a:avLst>
              <a:gd name="adj" fmla="val 143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6270378" y="3798097"/>
            <a:ext cx="1457525" cy="467496"/>
          </a:xfrm>
          <a:prstGeom prst="roundRect">
            <a:avLst>
              <a:gd name="adj" fmla="val 1437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흰색으로 변경하는 함수 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(7)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8" name="직선 화살표 연결선 27"/>
          <p:cNvCxnSpPr>
            <a:stCxn id="26" idx="3"/>
            <a:endCxn id="27" idx="1"/>
          </p:cNvCxnSpPr>
          <p:nvPr/>
        </p:nvCxnSpPr>
        <p:spPr>
          <a:xfrm>
            <a:off x="5978768" y="4031845"/>
            <a:ext cx="29161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594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6697"/>
          <a:stretch/>
        </p:blipFill>
        <p:spPr>
          <a:xfrm>
            <a:off x="557400" y="1622797"/>
            <a:ext cx="4998670" cy="5077953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D65EA8-75FC-4381-8F1B-C7736D8545B7}"/>
              </a:ext>
            </a:extLst>
          </p:cNvPr>
          <p:cNvSpPr txBox="1"/>
          <p:nvPr/>
        </p:nvSpPr>
        <p:spPr>
          <a:xfrm>
            <a:off x="557400" y="1222687"/>
            <a:ext cx="262163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화살표 출력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Bold" panose="00000800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725682" y="1622797"/>
            <a:ext cx="5908918" cy="5077954"/>
          </a:xfrm>
          <a:prstGeom prst="rect">
            <a:avLst/>
          </a:prstGeom>
          <a:noFill/>
          <a:ln w="12700">
            <a:solidFill>
              <a:srgbClr val="64DE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GotoXY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함수에 매개 변수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Select.x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Select.y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를 넣고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함수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출력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Select.x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= 0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Select.y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= 2</a:t>
            </a:r>
          </a:p>
          <a:p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(0, 2)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좌표에 </a:t>
            </a: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Select.shape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출력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Select.shape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☞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0.1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초마다 현재 화면을 지우고 새 화면을 출력하는 과정을 반복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Sleep(100) = 0.1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초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ystem(“</a:t>
            </a:r>
            <a:r>
              <a:rPr lang="en-US" altLang="ko-KR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cls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”) =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화면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지우기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endParaRPr lang="en-US" altLang="ko-KR" sz="5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508250" lvl="1"/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출력 결과</a:t>
            </a:r>
            <a:endParaRPr lang="ko-KR" altLang="en-US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817594" y="5338353"/>
            <a:ext cx="2911160" cy="1079863"/>
          </a:xfrm>
          <a:prstGeom prst="roundRect">
            <a:avLst>
              <a:gd name="adj" fmla="val 2513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57398" y="187711"/>
            <a:ext cx="8194715" cy="830997"/>
            <a:chOff x="3819245" y="188165"/>
            <a:chExt cx="8194715" cy="830997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264699" y="317147"/>
              <a:ext cx="7749261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8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로직</a:t>
              </a:r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 </a:t>
              </a:r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설명 </a:t>
              </a:r>
              <a:r>
                <a:rPr lang="en-US" altLang="ko-KR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- while (Scene == 0)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5533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rcRect l="1245"/>
          <a:stretch/>
        </p:blipFill>
        <p:spPr>
          <a:xfrm>
            <a:off x="7902984" y="4196608"/>
            <a:ext cx="1554313" cy="2390005"/>
          </a:xfrm>
          <a:prstGeom prst="rect">
            <a:avLst/>
          </a:prstGeom>
        </p:spPr>
      </p:pic>
      <p:cxnSp>
        <p:nvCxnSpPr>
          <p:cNvPr id="26" name="직선 연결선 25"/>
          <p:cNvCxnSpPr/>
          <p:nvPr/>
        </p:nvCxnSpPr>
        <p:spPr>
          <a:xfrm>
            <a:off x="5725795" y="3947110"/>
            <a:ext cx="5911200" cy="0"/>
          </a:xfrm>
          <a:prstGeom prst="line">
            <a:avLst/>
          </a:prstGeom>
          <a:noFill/>
          <a:ln w="12700" cap="flat" cmpd="sng">
            <a:solidFill>
              <a:srgbClr val="64DEC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48850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r="25372"/>
          <a:stretch/>
        </p:blipFill>
        <p:spPr>
          <a:xfrm>
            <a:off x="557395" y="1622342"/>
            <a:ext cx="11077255" cy="319599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D65EA8-75FC-4381-8F1B-C7736D8545B7}"/>
              </a:ext>
            </a:extLst>
          </p:cNvPr>
          <p:cNvSpPr txBox="1"/>
          <p:nvPr/>
        </p:nvSpPr>
        <p:spPr>
          <a:xfrm>
            <a:off x="557399" y="1222687"/>
            <a:ext cx="445043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 smtClean="0">
                <a:solidFill>
                  <a:srgbClr val="36D2CE"/>
                </a:solidFill>
                <a:latin typeface="+mn-ea"/>
                <a:cs typeface="KoPubWorld돋움체 Bold" panose="00000800000000000000" pitchFamily="2" charset="-127"/>
              </a:rPr>
              <a:t>void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 Keyboard(</a:t>
            </a:r>
            <a:r>
              <a:rPr lang="en-US" altLang="ko-KR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SelectCard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 * Select)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Bold" panose="00000800000000000000" pitchFamily="2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92236" y="1648948"/>
            <a:ext cx="4606781" cy="2113155"/>
          </a:xfrm>
          <a:prstGeom prst="roundRect">
            <a:avLst>
              <a:gd name="adj" fmla="val 391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57398" y="187711"/>
            <a:ext cx="7428361" cy="830997"/>
            <a:chOff x="3819245" y="188165"/>
            <a:chExt cx="7428361" cy="830997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264699" y="317147"/>
              <a:ext cx="6982907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8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로직</a:t>
              </a:r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 </a:t>
              </a:r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설명 </a:t>
              </a: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- while (Scene == </a:t>
              </a:r>
              <a:r>
                <a:rPr lang="en-US" altLang="ko-KR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0)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5533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557397" y="4896740"/>
            <a:ext cx="11077203" cy="1895267"/>
          </a:xfrm>
          <a:prstGeom prst="rect">
            <a:avLst/>
          </a:prstGeom>
          <a:noFill/>
          <a:ln w="12700">
            <a:solidFill>
              <a:srgbClr val="64DE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좌표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Select.x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Select.y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가 매번 변해야 하기 때문에 </a:t>
            </a:r>
            <a:r>
              <a:rPr lang="ko-KR" altLang="en-US" sz="1400" b="1" dirty="0" smtClean="0">
                <a:solidFill>
                  <a:srgbClr val="36D2CE"/>
                </a:solidFill>
              </a:rPr>
              <a:t>주소 값을 함수에 </a:t>
            </a:r>
            <a:r>
              <a:rPr lang="ko-KR" altLang="en-US" sz="1400" b="1" dirty="0" smtClean="0">
                <a:solidFill>
                  <a:srgbClr val="36D2CE"/>
                </a:solidFill>
              </a:rPr>
              <a:t>전달해야 함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(Call by Reference)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key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변수 선언 후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if (_</a:t>
            </a: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kbhit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 </a:t>
            </a:r>
            <a:r>
              <a:rPr lang="ko-KR" alt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조건문이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400" b="1" dirty="0" smtClean="0">
                <a:solidFill>
                  <a:srgbClr val="36D2CE"/>
                </a:solidFill>
              </a:rPr>
              <a:t>true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면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key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에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_</a:t>
            </a: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getch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함수 값 반환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방향키는 아스키 코드에 해당하는 값이 없기 때문에 비교를 위해서 </a:t>
            </a:r>
            <a:r>
              <a:rPr lang="en-US" altLang="ko-KR" sz="11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224</a:t>
            </a:r>
            <a:r>
              <a:rPr lang="ko-KR" altLang="en-US" sz="11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를 먼저 반환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후 방향키 값을 나중에 반환하는 </a:t>
            </a:r>
            <a:r>
              <a:rPr lang="en-US" altLang="ko-KR" sz="11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 byte </a:t>
            </a:r>
            <a:r>
              <a:rPr lang="ko-KR" altLang="en-US" sz="11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구조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처음 반환 값이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224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인지 확인하는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if (key == 224) </a:t>
            </a:r>
            <a:r>
              <a:rPr lang="ko-KR" altLang="en-US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조건문이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true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면 </a:t>
            </a:r>
            <a:r>
              <a:rPr lang="ko-KR" altLang="en-US" sz="11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방향키 값을</a:t>
            </a:r>
            <a:r>
              <a:rPr lang="ko-KR" altLang="en-US" sz="11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반환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후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switch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문으로 이동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13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D65EA8-75FC-4381-8F1B-C7736D8545B7}"/>
              </a:ext>
            </a:extLst>
          </p:cNvPr>
          <p:cNvSpPr txBox="1"/>
          <p:nvPr/>
        </p:nvSpPr>
        <p:spPr>
          <a:xfrm>
            <a:off x="557399" y="1222687"/>
            <a:ext cx="445043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 smtClean="0">
                <a:solidFill>
                  <a:srgbClr val="36D2CE"/>
                </a:solidFill>
                <a:latin typeface="+mn-ea"/>
                <a:cs typeface="KoPubWorld돋움체 Bold" panose="00000800000000000000" pitchFamily="2" charset="-127"/>
              </a:rPr>
              <a:t>void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 Keyboard(</a:t>
            </a:r>
            <a:r>
              <a:rPr lang="en-US" altLang="ko-KR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SelectCard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 * Select)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Bold" panose="00000800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57397" y="4896740"/>
            <a:ext cx="11077203" cy="1895267"/>
          </a:xfrm>
          <a:prstGeom prst="rect">
            <a:avLst/>
          </a:prstGeom>
          <a:noFill/>
          <a:ln w="12700">
            <a:solidFill>
              <a:srgbClr val="64DE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UP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Select-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&gt;y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값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에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을 뺐을 때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보다 크거나 같으면 </a:t>
            </a:r>
            <a:r>
              <a:rPr lang="ko-KR" altLang="en-US" sz="1400" b="1" dirty="0" smtClean="0">
                <a:solidFill>
                  <a:srgbClr val="36D2CE"/>
                </a:solidFill>
              </a:rPr>
              <a:t>위</a:t>
            </a:r>
            <a:r>
              <a:rPr lang="ko-KR" altLang="en-US" sz="1400" b="1" dirty="0" smtClean="0">
                <a:solidFill>
                  <a:srgbClr val="36D2CE"/>
                </a:solidFill>
              </a:rPr>
              <a:t>로 </a:t>
            </a:r>
            <a:r>
              <a:rPr lang="en-US" altLang="ko-KR" sz="1400" b="1" dirty="0" smtClean="0">
                <a:solidFill>
                  <a:srgbClr val="36D2CE"/>
                </a:solidFill>
              </a:rPr>
              <a:t>6</a:t>
            </a:r>
            <a:r>
              <a:rPr lang="ko-KR" altLang="en-US" sz="1400" b="1" dirty="0" smtClean="0">
                <a:solidFill>
                  <a:srgbClr val="36D2CE"/>
                </a:solidFill>
              </a:rPr>
              <a:t>만큼 </a:t>
            </a:r>
            <a:r>
              <a:rPr lang="ko-KR" altLang="en-US" sz="1400" b="1" dirty="0" smtClean="0">
                <a:solidFill>
                  <a:srgbClr val="36D2CE"/>
                </a:solidFill>
              </a:rPr>
              <a:t>이동</a:t>
            </a:r>
            <a:endParaRPr lang="en-US" altLang="ko-KR" sz="1400" b="1" dirty="0" smtClean="0">
              <a:solidFill>
                <a:srgbClr val="36D2CE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Select-&gt;y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값이 처음엔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로 잡혀 있기 때문에 값이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일 경우 이동하지 않음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Select-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&gt;y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값이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8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또는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일 경우 이동 가능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DOWN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Select-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값에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을 더했을 때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보다 작거나 같으면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400" b="1" dirty="0" smtClean="0">
                <a:solidFill>
                  <a:srgbClr val="36D2CE"/>
                </a:solidFill>
              </a:rPr>
              <a:t>아래로 </a:t>
            </a:r>
            <a:r>
              <a:rPr lang="en-US" altLang="ko-KR" sz="1400" b="1" dirty="0" smtClean="0">
                <a:solidFill>
                  <a:srgbClr val="36D2CE"/>
                </a:solidFill>
              </a:rPr>
              <a:t>6</a:t>
            </a:r>
            <a:r>
              <a:rPr lang="ko-KR" altLang="en-US" sz="1400" b="1" dirty="0" smtClean="0">
                <a:solidFill>
                  <a:srgbClr val="36D2CE"/>
                </a:solidFill>
              </a:rPr>
              <a:t>만큼 </a:t>
            </a:r>
            <a:r>
              <a:rPr lang="ko-KR" altLang="en-US" sz="1400" b="1" dirty="0" smtClean="0">
                <a:solidFill>
                  <a:srgbClr val="36D2CE"/>
                </a:solidFill>
              </a:rPr>
              <a:t>이동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Select-&gt;y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값이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일 경우 이동하지 않음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Select-&gt;y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값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이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또는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8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일 경우 이동 가능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57398" y="187711"/>
            <a:ext cx="7428361" cy="830997"/>
            <a:chOff x="3819245" y="188165"/>
            <a:chExt cx="7428361" cy="830997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264699" y="317147"/>
              <a:ext cx="6982907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8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로직</a:t>
              </a:r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 </a:t>
              </a:r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설명 </a:t>
              </a: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- while (Scene == </a:t>
              </a:r>
              <a:r>
                <a:rPr lang="en-US" altLang="ko-KR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0)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5533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557400" y="1622342"/>
            <a:ext cx="11077200" cy="3195993"/>
            <a:chOff x="557400" y="1622342"/>
            <a:chExt cx="11077200" cy="319599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rcRect t="59026"/>
            <a:stretch/>
          </p:blipFill>
          <p:spPr>
            <a:xfrm>
              <a:off x="557400" y="2029096"/>
              <a:ext cx="11077200" cy="2789239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2"/>
            <a:srcRect b="93130"/>
            <a:stretch/>
          </p:blipFill>
          <p:spPr>
            <a:xfrm>
              <a:off x="557400" y="1622342"/>
              <a:ext cx="11077200" cy="467715"/>
            </a:xfrm>
            <a:prstGeom prst="rect">
              <a:avLst/>
            </a:prstGeom>
          </p:spPr>
        </p:pic>
      </p:grpSp>
      <p:sp>
        <p:nvSpPr>
          <p:cNvPr id="22" name="모서리가 둥근 직사각형 21"/>
          <p:cNvSpPr/>
          <p:nvPr/>
        </p:nvSpPr>
        <p:spPr>
          <a:xfrm>
            <a:off x="627017" y="2029096"/>
            <a:ext cx="7262949" cy="294113"/>
          </a:xfrm>
          <a:prstGeom prst="roundRect">
            <a:avLst>
              <a:gd name="adj" fmla="val 2513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627017" y="3271558"/>
            <a:ext cx="7358742" cy="294113"/>
          </a:xfrm>
          <a:prstGeom prst="roundRect">
            <a:avLst>
              <a:gd name="adj" fmla="val 2513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289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2"/>
          <a:srcRect t="6448" r="1223" b="39974"/>
          <a:stretch/>
        </p:blipFill>
        <p:spPr>
          <a:xfrm>
            <a:off x="557400" y="2029096"/>
            <a:ext cx="8334051" cy="2778035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2"/>
          <a:srcRect r="24764" b="93130"/>
          <a:stretch/>
        </p:blipFill>
        <p:spPr>
          <a:xfrm>
            <a:off x="557400" y="1622342"/>
            <a:ext cx="8334051" cy="467715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57397" y="4896740"/>
            <a:ext cx="11077203" cy="1895267"/>
          </a:xfrm>
          <a:prstGeom prst="rect">
            <a:avLst/>
          </a:prstGeom>
          <a:noFill/>
          <a:ln w="12700">
            <a:solidFill>
              <a:srgbClr val="64DE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SPACE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스페이스 바를 눌렀을 때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Select-&gt;y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값에 따라 </a:t>
            </a:r>
            <a:r>
              <a:rPr lang="ko-KR" altLang="en-US" sz="1400" b="1" dirty="0" smtClean="0">
                <a:solidFill>
                  <a:srgbClr val="36D2CE"/>
                </a:solidFill>
              </a:rPr>
              <a:t>난이도가 결정</a:t>
            </a:r>
            <a:endParaRPr lang="en-US" altLang="ko-KR" sz="1400" b="1" dirty="0" smtClean="0">
              <a:solidFill>
                <a:srgbClr val="36D2CE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Select-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&gt;y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= 2</a:t>
            </a:r>
          </a:p>
          <a:p>
            <a:pPr marL="714375" lvl="1"/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난이도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(diff)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Easy,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Scene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++,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Count = 10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선언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Scene++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 의해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Scene = 1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 되면서 </a:t>
            </a:r>
            <a:r>
              <a:rPr lang="en-US" altLang="ko-KR" sz="1100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while (Scene == 0) </a:t>
            </a:r>
            <a:r>
              <a:rPr lang="ko-KR" altLang="en-US" sz="1100" u="sng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반복문</a:t>
            </a:r>
            <a:r>
              <a:rPr lang="ko-KR" altLang="en-US" sz="1100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탈출 </a:t>
            </a:r>
            <a:r>
              <a:rPr lang="ko-KR" altLang="en-US" sz="11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후 </a:t>
            </a:r>
            <a:r>
              <a:rPr lang="en-US" altLang="ko-KR" sz="1100" u="sng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CreateCard</a:t>
            </a:r>
            <a:r>
              <a:rPr lang="en-US" altLang="ko-KR" sz="11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1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함수로 진입</a:t>
            </a:r>
            <a:endParaRPr lang="en-US" altLang="ko-KR" sz="1100" u="sng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D65EA8-75FC-4381-8F1B-C7736D8545B7}"/>
              </a:ext>
            </a:extLst>
          </p:cNvPr>
          <p:cNvSpPr txBox="1"/>
          <p:nvPr/>
        </p:nvSpPr>
        <p:spPr>
          <a:xfrm>
            <a:off x="557399" y="1222687"/>
            <a:ext cx="445043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 smtClean="0">
                <a:solidFill>
                  <a:srgbClr val="36D2CE"/>
                </a:solidFill>
                <a:latin typeface="+mn-ea"/>
                <a:cs typeface="KoPubWorld돋움체 Bold" panose="00000800000000000000" pitchFamily="2" charset="-127"/>
              </a:rPr>
              <a:t>void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 Keyboard(</a:t>
            </a:r>
            <a:r>
              <a:rPr lang="en-US" altLang="ko-KR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SelectCard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 * Select)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Bold" panose="00000800000000000000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57398" y="187711"/>
            <a:ext cx="7428361" cy="830997"/>
            <a:chOff x="3819245" y="188165"/>
            <a:chExt cx="7428361" cy="830997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264699" y="317147"/>
              <a:ext cx="6982907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8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로직</a:t>
              </a:r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 </a:t>
              </a:r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설명 </a:t>
              </a: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- while (Scene == </a:t>
              </a:r>
              <a:r>
                <a:rPr lang="en-US" altLang="ko-KR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0)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5533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6" name="모서리가 둥근 직사각형 35"/>
          <p:cNvSpPr/>
          <p:nvPr/>
        </p:nvSpPr>
        <p:spPr>
          <a:xfrm>
            <a:off x="627017" y="2046513"/>
            <a:ext cx="6853646" cy="629305"/>
          </a:xfrm>
          <a:prstGeom prst="roundRect">
            <a:avLst>
              <a:gd name="adj" fmla="val 2513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4658" y="1622342"/>
            <a:ext cx="2639942" cy="3195993"/>
          </a:xfrm>
          <a:prstGeom prst="rect">
            <a:avLst/>
          </a:prstGeom>
        </p:spPr>
      </p:pic>
      <p:sp>
        <p:nvSpPr>
          <p:cNvPr id="13" name="모서리가 둥근 직사각형 12"/>
          <p:cNvSpPr/>
          <p:nvPr/>
        </p:nvSpPr>
        <p:spPr>
          <a:xfrm>
            <a:off x="9024772" y="1649378"/>
            <a:ext cx="2556000" cy="183236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화살표 연결선 13"/>
          <p:cNvCxnSpPr>
            <a:stCxn id="13" idx="2"/>
            <a:endCxn id="15" idx="0"/>
          </p:cNvCxnSpPr>
          <p:nvPr/>
        </p:nvCxnSpPr>
        <p:spPr>
          <a:xfrm flipH="1">
            <a:off x="9576421" y="1832614"/>
            <a:ext cx="726351" cy="188594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9024772" y="3718560"/>
            <a:ext cx="1103297" cy="200298"/>
          </a:xfrm>
          <a:prstGeom prst="roundRect">
            <a:avLst>
              <a:gd name="adj" fmla="val 2513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097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530" y="1623060"/>
            <a:ext cx="3876264" cy="507873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530" y="1001395"/>
            <a:ext cx="11076940" cy="177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>
            <a:spLocks/>
          </p:cNvSpPr>
          <p:nvPr/>
        </p:nvSpPr>
        <p:spPr>
          <a:xfrm>
            <a:off x="5725795" y="1623060"/>
            <a:ext cx="5909310" cy="5078730"/>
          </a:xfrm>
          <a:prstGeom prst="rect">
            <a:avLst/>
          </a:prstGeom>
          <a:noFill/>
          <a:ln w="12700" cap="flat" cmpd="sng">
            <a:solidFill>
              <a:srgbClr val="64DEC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>
            <a:noAutofit/>
          </a:bodyPr>
          <a:lstStyle/>
          <a:p>
            <a:pPr marL="285750" indent="-285750" latinLnBrk="0">
              <a:buFont typeface="Arial"/>
              <a:buChar char="•"/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선택한 난이도에 따라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switch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문의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case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로 이동 후 </a:t>
            </a: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Arr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선택한 난이도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배열 선언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 latinLnBrk="0">
              <a:buFont typeface="Wingdings" panose="05000000000000000000" pitchFamily="2" charset="2"/>
              <a:buChar char="Ø"/>
            </a:pP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배열의 수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난이도에 따라 </a:t>
            </a:r>
            <a:r>
              <a:rPr lang="ko-KR" altLang="en-US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맞춰야하는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짝의 개수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 latinLnBrk="0">
              <a:buFont typeface="Wingdings" panose="05000000000000000000" pitchFamily="2" charset="2"/>
              <a:buChar char="Ø"/>
            </a:pP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모든 인덱스의 데이터에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0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추가</a:t>
            </a:r>
          </a:p>
          <a:p>
            <a:pPr marL="285750" indent="-285750" latinLnBrk="0">
              <a:buFont typeface="Arial"/>
              <a:buChar char="•"/>
            </a:pPr>
            <a:endParaRPr lang="ko-KR" altLang="en-US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latinLnBrk="0">
              <a:buFont typeface="Arial"/>
              <a:buChar char="•"/>
              <a:tabLst>
                <a:tab pos="5648325" algn="l"/>
              </a:tabLst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Card(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선택한 난이도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차원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문자열에 </a:t>
            </a:r>
            <a:r>
              <a:rPr lang="ko-KR" alt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인게임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가로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&amp;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세로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길이의 </a:t>
            </a:r>
            <a:r>
              <a:rPr lang="en-US" altLang="ko-KR" sz="1400" b="1" dirty="0" smtClean="0">
                <a:solidFill>
                  <a:srgbClr val="36D2CE"/>
                </a:solidFill>
              </a:rPr>
              <a:t>2</a:t>
            </a:r>
            <a:r>
              <a:rPr lang="ko-KR" altLang="en-US" sz="1400" b="1" dirty="0" smtClean="0">
                <a:solidFill>
                  <a:srgbClr val="36D2CE"/>
                </a:solidFill>
              </a:rPr>
              <a:t>배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만큼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행과 열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선언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latinLnBrk="0">
              <a:buFont typeface="Arial"/>
              <a:buChar char="•"/>
            </a:pP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latinLnBrk="0">
              <a:buFont typeface="Arial"/>
              <a:buChar char="•"/>
            </a:pP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latinLnBrk="0">
              <a:buFont typeface="Arial"/>
              <a:buChar char="•"/>
            </a:pP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latinLnBrk="0">
              <a:buFont typeface="Arial"/>
              <a:buChar char="•"/>
            </a:pP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latinLnBrk="0">
              <a:buFont typeface="Arial"/>
              <a:buChar char="•"/>
            </a:pP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atinLnBrk="0"/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latinLnBrk="0">
              <a:buFont typeface="Arial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latinLnBrk="0">
              <a:buFont typeface="Arial"/>
              <a:buChar char="•"/>
            </a:pPr>
            <a:endParaRPr lang="en-US" altLang="ko-KR" sz="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latinLnBrk="0"/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[Easy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난이도 기준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]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1657350" lvl="3" indent="-285750" latinLnBrk="0">
              <a:buFont typeface="Wingdings" panose="05000000000000000000" pitchFamily="2" charset="2"/>
              <a:buChar char="Ø"/>
            </a:pP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114550" lvl="4" indent="-285750" latinLnBrk="0">
              <a:buFont typeface="Wingdings" panose="05000000000000000000" pitchFamily="2" charset="2"/>
              <a:buChar char="Ø"/>
            </a:pPr>
            <a:r>
              <a:rPr lang="ko-KR" altLang="en-US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인게임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보드 크기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5 X 4</a:t>
            </a:r>
          </a:p>
          <a:p>
            <a:pPr marL="2114550" lvl="4" indent="-285750" latinLnBrk="0">
              <a:buFont typeface="Wingdings" panose="05000000000000000000" pitchFamily="2" charset="2"/>
              <a:buChar char="Ø"/>
            </a:pP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114550" lvl="4" indent="-285750" latinLnBrk="0">
              <a:buFont typeface="Wingdings" panose="05000000000000000000" pitchFamily="2" charset="2"/>
              <a:buChar char="Ø"/>
            </a:pP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제작 시 보드 크기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10 X 8</a:t>
            </a:r>
          </a:p>
          <a:p>
            <a:pPr marL="2114550" lvl="4" indent="-285750" latinLnBrk="0">
              <a:buFont typeface="Wingdings" panose="05000000000000000000" pitchFamily="2" charset="2"/>
              <a:buChar char="Ø"/>
            </a:pP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114550" lvl="4" indent="-285750" latinLnBrk="0">
              <a:buFont typeface="Wingdings" panose="05000000000000000000" pitchFamily="2" charset="2"/>
              <a:buChar char="Ø"/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 :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카드 위치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114550" lvl="4" indent="-285750" latinLnBrk="0">
              <a:buFont typeface="Wingdings" panose="05000000000000000000" pitchFamily="2" charset="2"/>
              <a:buChar char="Ø"/>
            </a:pP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114550" lvl="4" indent="-285750" latinLnBrk="0">
              <a:buFont typeface="Wingdings" panose="05000000000000000000" pitchFamily="2" charset="2"/>
              <a:buChar char="Ø"/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X :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빈 칸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215033" y="2811565"/>
            <a:ext cx="1427082" cy="230861"/>
          </a:xfrm>
          <a:prstGeom prst="roundRect">
            <a:avLst>
              <a:gd name="adj" fmla="val 2513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D65EA8-75FC-4381-8F1B-C7736D8545B7}"/>
              </a:ext>
            </a:extLst>
          </p:cNvPr>
          <p:cNvSpPr txBox="1"/>
          <p:nvPr/>
        </p:nvSpPr>
        <p:spPr>
          <a:xfrm>
            <a:off x="557531" y="1222375"/>
            <a:ext cx="2551430" cy="4000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 smtClean="0">
                <a:solidFill>
                  <a:srgbClr val="36D2CE"/>
                </a:solidFill>
                <a:latin typeface="+mn-ea"/>
                <a:cs typeface="KoPubWorld돋움체 Bold" panose="00000800000000000000" pitchFamily="2" charset="-127"/>
              </a:rPr>
              <a:t>void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 </a:t>
            </a:r>
            <a:r>
              <a:rPr lang="en-US" altLang="ko-KR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CreateCard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( );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Bold" panose="000008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57398" y="187711"/>
            <a:ext cx="7001642" cy="830997"/>
            <a:chOff x="3819245" y="188165"/>
            <a:chExt cx="7001642" cy="830997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264700" y="317147"/>
              <a:ext cx="6556187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8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로직</a:t>
              </a:r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 </a:t>
              </a:r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설명 </a:t>
              </a:r>
              <a:r>
                <a:rPr lang="en-US" altLang="ko-KR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- while (Scene == 0) </a:t>
              </a:r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탈출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5533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rcRect l="85922" t="37881"/>
          <a:stretch/>
        </p:blipFill>
        <p:spPr>
          <a:xfrm>
            <a:off x="4426721" y="1623060"/>
            <a:ext cx="1133021" cy="507873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9025" y="4729305"/>
            <a:ext cx="1264395" cy="1906627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5725795" y="4672498"/>
            <a:ext cx="5911200" cy="0"/>
          </a:xfrm>
          <a:prstGeom prst="line">
            <a:avLst/>
          </a:prstGeom>
          <a:noFill/>
          <a:ln w="12700" cap="flat" cmpd="sng">
            <a:solidFill>
              <a:srgbClr val="64DEC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1" name="그룹 10"/>
          <p:cNvGrpSpPr/>
          <p:nvPr/>
        </p:nvGrpSpPr>
        <p:grpSpPr>
          <a:xfrm>
            <a:off x="6109025" y="3071762"/>
            <a:ext cx="3615825" cy="1535221"/>
            <a:chOff x="6109025" y="2871316"/>
            <a:chExt cx="5111603" cy="2170304"/>
          </a:xfrm>
        </p:grpSpPr>
        <p:pic>
          <p:nvPicPr>
            <p:cNvPr id="20" name="그림 4" descr="C:/Users/Administrator/AppData/Roaming/PolarisOffice/ETemp/13196_15649136/fImage90932848467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880"/>
            <a:stretch/>
          </p:blipFill>
          <p:spPr>
            <a:xfrm>
              <a:off x="6109025" y="4227523"/>
              <a:ext cx="5111603" cy="814097"/>
            </a:xfrm>
            <a:prstGeom prst="rect">
              <a:avLst/>
            </a:prstGeom>
            <a:noFill/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09025" y="2871316"/>
              <a:ext cx="5111603" cy="13961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0319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635"/>
            <a:ext cx="12213590" cy="86106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2EBF-4938-45B7-8EE5-0FCC9BC096A7}"/>
              </a:ext>
            </a:extLst>
          </p:cNvPr>
          <p:cNvSpPr txBox="1"/>
          <p:nvPr/>
        </p:nvSpPr>
        <p:spPr>
          <a:xfrm>
            <a:off x="4620426" y="245639"/>
            <a:ext cx="2951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KoPubWorld돋움체 Light" panose="00000300000000000000" pitchFamily="2" charset="-127"/>
              </a:rPr>
              <a:t>CONTENTS</a:t>
            </a:r>
            <a:endParaRPr lang="ko-KR" altLang="en-US" sz="2000" spc="600" dirty="0">
              <a:solidFill>
                <a:schemeClr val="bg1"/>
              </a:solidFill>
              <a:latin typeface="Verdana" panose="020B0604030504040204" pitchFamily="34" charset="0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793B6E9-C890-4D5A-A71D-291AA2FC09FB}"/>
              </a:ext>
            </a:extLst>
          </p:cNvPr>
          <p:cNvGrpSpPr/>
          <p:nvPr/>
        </p:nvGrpSpPr>
        <p:grpSpPr>
          <a:xfrm>
            <a:off x="5292090" y="1374140"/>
            <a:ext cx="1598295" cy="831215"/>
            <a:chOff x="5292090" y="1374140"/>
            <a:chExt cx="1598295" cy="831215"/>
          </a:xfrm>
        </p:grpSpPr>
        <p:sp>
          <p:nvSpPr>
            <p:cNvPr id="8" name="TextBox 7"/>
            <p:cNvSpPr txBox="1">
              <a:spLocks/>
            </p:cNvSpPr>
            <p:nvPr/>
          </p:nvSpPr>
          <p:spPr>
            <a:xfrm>
              <a:off x="5292090" y="1374140"/>
              <a:ext cx="531495" cy="83185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4800" b="1" dirty="0">
                  <a:solidFill>
                    <a:srgbClr val="64DECF"/>
                  </a:solidFill>
                  <a:latin typeface="KoPubWorld돋움체 Bold" charset="0"/>
                  <a:ea typeface="KoPubWorld돋움체 Bold" charset="0"/>
                  <a:cs typeface="KoPubWorld돋움체 Bold" charset="0"/>
                </a:rPr>
                <a:t>1</a:t>
              </a:r>
              <a:endParaRPr lang="ko-KR" altLang="en-US" sz="4800" b="1" dirty="0">
                <a:solidFill>
                  <a:srgbClr val="64DECF"/>
                </a:solidFill>
                <a:latin typeface="KoPubWorld돋움체 Bold" charset="0"/>
                <a:ea typeface="KoPubWorld돋움체 Bold" charset="0"/>
                <a:cs typeface="KoPubWorld돋움체 Bold" charset="0"/>
              </a:endParaRPr>
            </a:p>
          </p:txBody>
        </p:sp>
        <p:sp>
          <p:nvSpPr>
            <p:cNvPr id="12" name="TextBox 11"/>
            <p:cNvSpPr txBox="1">
              <a:spLocks/>
            </p:cNvSpPr>
            <p:nvPr/>
          </p:nvSpPr>
          <p:spPr>
            <a:xfrm>
              <a:off x="5822950" y="1443990"/>
              <a:ext cx="1068070" cy="33845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cs typeface="KoPubWorld돋움체 Bold" charset="0"/>
                </a:rPr>
                <a:t>게임 소개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A5AF55B-2B72-4D64-9D81-C0FF482732D7}"/>
              </a:ext>
            </a:extLst>
          </p:cNvPr>
          <p:cNvGrpSpPr/>
          <p:nvPr/>
        </p:nvGrpSpPr>
        <p:grpSpPr>
          <a:xfrm>
            <a:off x="5292090" y="3496310"/>
            <a:ext cx="1856740" cy="831215"/>
            <a:chOff x="5292090" y="3496310"/>
            <a:chExt cx="1856740" cy="83121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21C3A4C-9A1E-4998-B64C-27B322E1FB56}"/>
                </a:ext>
              </a:extLst>
            </p:cNvPr>
            <p:cNvSpPr txBox="1"/>
            <p:nvPr/>
          </p:nvSpPr>
          <p:spPr>
            <a:xfrm>
              <a:off x="5292090" y="3496310"/>
              <a:ext cx="530860" cy="8312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BD65EA8-75FC-4381-8F1B-C7736D8545B7}"/>
                </a:ext>
              </a:extLst>
            </p:cNvPr>
            <p:cNvSpPr txBox="1"/>
            <p:nvPr/>
          </p:nvSpPr>
          <p:spPr>
            <a:xfrm>
              <a:off x="5822950" y="3566795"/>
              <a:ext cx="1325880" cy="5848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사용된</a:t>
              </a:r>
              <a:endPara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endParaRPr>
            </a:p>
            <a:p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변수 </a:t>
              </a:r>
              <a:r>
                <a:rPr lang="en-US" altLang="ko-KR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&amp; </a:t>
              </a:r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함수</a:t>
              </a:r>
              <a:endPara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A5AF55B-2B72-4D64-9D81-C0FF482732D7}"/>
              </a:ext>
            </a:extLst>
          </p:cNvPr>
          <p:cNvGrpSpPr/>
          <p:nvPr/>
        </p:nvGrpSpPr>
        <p:grpSpPr>
          <a:xfrm>
            <a:off x="5292090" y="5619115"/>
            <a:ext cx="1608455" cy="831215"/>
            <a:chOff x="5292090" y="5619115"/>
            <a:chExt cx="1608455" cy="83121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21C3A4C-9A1E-4998-B64C-27B322E1FB56}"/>
                </a:ext>
              </a:extLst>
            </p:cNvPr>
            <p:cNvSpPr txBox="1"/>
            <p:nvPr/>
          </p:nvSpPr>
          <p:spPr>
            <a:xfrm>
              <a:off x="5292090" y="5619115"/>
              <a:ext cx="530860" cy="8312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BD65EA8-75FC-4381-8F1B-C7736D8545B7}"/>
                </a:ext>
              </a:extLst>
            </p:cNvPr>
            <p:cNvSpPr txBox="1"/>
            <p:nvPr/>
          </p:nvSpPr>
          <p:spPr>
            <a:xfrm>
              <a:off x="5822950" y="5689600"/>
              <a:ext cx="1077595" cy="338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로직</a:t>
              </a:r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 설명</a:t>
              </a:r>
              <a:endPara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286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530" y="1001395"/>
            <a:ext cx="11076940" cy="177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>
            <a:spLocks/>
          </p:cNvSpPr>
          <p:nvPr/>
        </p:nvSpPr>
        <p:spPr>
          <a:xfrm>
            <a:off x="5725795" y="1623060"/>
            <a:ext cx="5909310" cy="5078730"/>
          </a:xfrm>
          <a:prstGeom prst="rect">
            <a:avLst/>
          </a:prstGeom>
          <a:noFill/>
          <a:ln w="12700" cap="flat" cmpd="sng">
            <a:solidFill>
              <a:srgbClr val="64DEC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>
            <a:noAutofit/>
          </a:bodyPr>
          <a:lstStyle/>
          <a:p>
            <a:pPr latinLnBrk="0"/>
            <a:endParaRPr lang="en-US" altLang="ko-KR" sz="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카드가 배치되는 위치일 경우 </a:t>
            </a:r>
            <a:r>
              <a:rPr lang="en-US" altLang="ko-KR" sz="1400" b="1" dirty="0" err="1" smtClean="0">
                <a:solidFill>
                  <a:srgbClr val="36D2CE"/>
                </a:solidFill>
              </a:rPr>
              <a:t>srand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함수를 통해 </a:t>
            </a:r>
            <a:r>
              <a:rPr lang="ko-KR" alt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난수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생성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Card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변수 선언 후 생성한 </a:t>
            </a:r>
            <a:r>
              <a:rPr lang="ko-KR" alt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난수에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을 나눈 </a:t>
            </a:r>
            <a:r>
              <a:rPr lang="ko-KR" altLang="en-US" sz="1400" b="1" dirty="0" smtClean="0">
                <a:solidFill>
                  <a:srgbClr val="36D2CE"/>
                </a:solidFill>
              </a:rPr>
              <a:t>나머지 값을 추가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만약 특정 인덱스의 데이터 값이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이상일 경우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switch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문으로 가지 않고 </a:t>
            </a:r>
            <a:r>
              <a:rPr lang="ko-KR" altLang="en-US" sz="1400" b="1" dirty="0">
                <a:solidFill>
                  <a:srgbClr val="36D2CE"/>
                </a:solidFill>
              </a:rPr>
              <a:t>다시 </a:t>
            </a:r>
            <a:r>
              <a:rPr lang="ko-KR" altLang="en-US" sz="1400" b="1" dirty="0" err="1">
                <a:solidFill>
                  <a:srgbClr val="36D2CE"/>
                </a:solidFill>
              </a:rPr>
              <a:t>난수를</a:t>
            </a:r>
            <a:r>
              <a:rPr lang="ko-KR" altLang="en-US" sz="1400" b="1" dirty="0">
                <a:solidFill>
                  <a:srgbClr val="36D2CE"/>
                </a:solidFill>
              </a:rPr>
              <a:t> </a:t>
            </a:r>
            <a:r>
              <a:rPr lang="ko-KR" altLang="en-US" sz="1400" b="1" dirty="0" smtClean="0">
                <a:solidFill>
                  <a:srgbClr val="36D2CE"/>
                </a:solidFill>
              </a:rPr>
              <a:t>생성</a:t>
            </a:r>
            <a:endParaRPr lang="en-US" altLang="ko-KR" sz="1100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atinLnBrk="0"/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switch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문을 통해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Card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값과 </a:t>
            </a: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Arr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배열의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동일한 인덱스 번호의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9875" latinLnBrk="0"/>
            <a:r>
              <a:rPr lang="ko-KR" altLang="en-US" sz="1400" b="1" dirty="0" smtClean="0">
                <a:solidFill>
                  <a:srgbClr val="36D2CE"/>
                </a:solidFill>
              </a:rPr>
              <a:t>데이터 값을 </a:t>
            </a:r>
            <a:r>
              <a:rPr lang="en-US" altLang="ko-KR" sz="1400" b="1" dirty="0" smtClean="0">
                <a:solidFill>
                  <a:srgbClr val="36D2CE"/>
                </a:solidFill>
              </a:rPr>
              <a:t>+1</a:t>
            </a:r>
          </a:p>
          <a:p>
            <a:pPr marL="285750" indent="-285750" latinLnBrk="0">
              <a:buFont typeface="Arial" panose="020B0604020202020204" pitchFamily="34" charset="0"/>
              <a:buChar char="•"/>
            </a:pPr>
            <a:endParaRPr lang="en-US" altLang="ko-KR" sz="5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9875" latinLnBrk="0"/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Card[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행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][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열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]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에 </a:t>
            </a:r>
            <a:r>
              <a:rPr lang="ko-KR" altLang="en-US" sz="1400" b="1" dirty="0" smtClean="0">
                <a:solidFill>
                  <a:srgbClr val="36D2CE"/>
                </a:solidFill>
              </a:rPr>
              <a:t>문자 추가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후 조건에 따라 다음 열 또는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다음 행으로 이동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 latinLnBrk="0">
              <a:buFont typeface="Wingdings" panose="05000000000000000000" pitchFamily="2" charset="2"/>
              <a:buChar char="Ø"/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모든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Card[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행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][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열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 </a:t>
            </a:r>
            <a:r>
              <a:rPr lang="ko-KR" altLang="en-US" sz="1100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문자가 추가될 때까지 반복 후 함수 </a:t>
            </a:r>
            <a:r>
              <a:rPr lang="ko-KR" altLang="en-US" sz="11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종료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57398" y="187711"/>
            <a:ext cx="6827471" cy="830997"/>
            <a:chOff x="3819245" y="188165"/>
            <a:chExt cx="6827471" cy="830997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264699" y="317147"/>
              <a:ext cx="6382017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8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로직</a:t>
              </a:r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 </a:t>
              </a:r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설명 </a:t>
              </a: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- while (Scene == 0) </a:t>
              </a:r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탈출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5533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557398" y="1623060"/>
            <a:ext cx="5002344" cy="5078730"/>
            <a:chOff x="557398" y="1623060"/>
            <a:chExt cx="5002344" cy="5078730"/>
          </a:xfrm>
        </p:grpSpPr>
        <p:pic>
          <p:nvPicPr>
            <p:cNvPr id="94" name="그림 9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7398" y="1623060"/>
              <a:ext cx="4212772" cy="5078730"/>
            </a:xfrm>
            <a:prstGeom prst="rect">
              <a:avLst/>
            </a:prstGeom>
          </p:spPr>
        </p:pic>
        <p:pic>
          <p:nvPicPr>
            <p:cNvPr id="60" name="그림 59"/>
            <p:cNvPicPr>
              <a:picLocks noChangeAspect="1"/>
            </p:cNvPicPr>
            <p:nvPr/>
          </p:nvPicPr>
          <p:blipFill rotWithShape="1">
            <a:blip r:embed="rId3"/>
            <a:srcRect l="85922" t="37881"/>
            <a:stretch/>
          </p:blipFill>
          <p:spPr>
            <a:xfrm>
              <a:off x="4770170" y="1623060"/>
              <a:ext cx="789572" cy="5078730"/>
            </a:xfrm>
            <a:prstGeom prst="rect">
              <a:avLst/>
            </a:prstGeom>
          </p:spPr>
        </p:pic>
        <p:pic>
          <p:nvPicPr>
            <p:cNvPr id="86" name="그림 85"/>
            <p:cNvPicPr>
              <a:picLocks noChangeAspect="1"/>
            </p:cNvPicPr>
            <p:nvPr/>
          </p:nvPicPr>
          <p:blipFill rotWithShape="1">
            <a:blip r:embed="rId4"/>
            <a:srcRect t="62899"/>
            <a:stretch/>
          </p:blipFill>
          <p:spPr>
            <a:xfrm>
              <a:off x="557399" y="5296870"/>
              <a:ext cx="4212771" cy="1404920"/>
            </a:xfrm>
            <a:prstGeom prst="rect">
              <a:avLst/>
            </a:prstGeom>
          </p:spPr>
        </p:pic>
        <p:pic>
          <p:nvPicPr>
            <p:cNvPr id="88" name="그림 87"/>
            <p:cNvPicPr>
              <a:picLocks noChangeAspect="1"/>
            </p:cNvPicPr>
            <p:nvPr/>
          </p:nvPicPr>
          <p:blipFill rotWithShape="1">
            <a:blip r:embed="rId3"/>
            <a:srcRect l="85922" t="37881" b="2652"/>
            <a:stretch/>
          </p:blipFill>
          <p:spPr>
            <a:xfrm>
              <a:off x="1227909" y="4450082"/>
              <a:ext cx="3542261" cy="864206"/>
            </a:xfrm>
            <a:prstGeom prst="rect">
              <a:avLst/>
            </a:prstGeom>
          </p:spPr>
        </p:pic>
        <p:sp>
          <p:nvSpPr>
            <p:cNvPr id="89" name="직사각형 88"/>
            <p:cNvSpPr>
              <a:spLocks/>
            </p:cNvSpPr>
            <p:nvPr/>
          </p:nvSpPr>
          <p:spPr>
            <a:xfrm>
              <a:off x="2888019" y="4084046"/>
              <a:ext cx="341234" cy="1314994"/>
            </a:xfrm>
            <a:prstGeom prst="rect">
              <a:avLst/>
            </a:prstGeom>
            <a:noFill/>
            <a:ln w="12700" cap="flat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algn="ctr" latinLnBrk="0"/>
              <a:r>
                <a:rPr lang="en-US" altLang="ko-KR" sz="1600" b="1" dirty="0" smtClean="0">
                  <a:solidFill>
                    <a:schemeClr val="bg1"/>
                  </a:solidFill>
                </a:rPr>
                <a:t>.</a:t>
              </a:r>
            </a:p>
            <a:p>
              <a:pPr algn="ctr" latinLnBrk="0"/>
              <a:r>
                <a:rPr lang="en-US" altLang="ko-KR" sz="1600" b="1" dirty="0">
                  <a:solidFill>
                    <a:schemeClr val="bg1"/>
                  </a:solidFill>
                </a:rPr>
                <a:t>.</a:t>
              </a:r>
              <a:endParaRPr lang="en-US" altLang="ko-KR" sz="1600" b="1" dirty="0" smtClean="0">
                <a:solidFill>
                  <a:schemeClr val="bg1"/>
                </a:solidFill>
              </a:endParaRPr>
            </a:p>
            <a:p>
              <a:pPr algn="ctr" latinLnBrk="0"/>
              <a:r>
                <a:rPr lang="en-US" altLang="ko-KR" sz="1600" b="1" dirty="0" smtClean="0">
                  <a:solidFill>
                    <a:schemeClr val="bg1"/>
                  </a:solidFill>
                </a:rPr>
                <a:t>.</a:t>
              </a:r>
            </a:p>
            <a:p>
              <a:pPr algn="ctr" latinLnBrk="0"/>
              <a:r>
                <a:rPr lang="en-US" altLang="ko-KR" sz="1600" b="1" dirty="0">
                  <a:solidFill>
                    <a:schemeClr val="bg1"/>
                  </a:solidFill>
                </a:rPr>
                <a:t>.</a:t>
              </a:r>
              <a:endParaRPr lang="en-US" altLang="ko-KR" sz="1600" b="1" dirty="0" smtClean="0">
                <a:solidFill>
                  <a:schemeClr val="bg1"/>
                </a:solidFill>
              </a:endParaRPr>
            </a:p>
          </p:txBody>
        </p:sp>
      </p:grpSp>
      <p:pic>
        <p:nvPicPr>
          <p:cNvPr id="93" name="그림 92"/>
          <p:cNvPicPr>
            <a:picLocks noChangeAspect="1"/>
          </p:cNvPicPr>
          <p:nvPr/>
        </p:nvPicPr>
        <p:blipFill rotWithShape="1">
          <a:blip r:embed="rId5"/>
          <a:srcRect l="7853" t="6854" r="49910" b="87659"/>
          <a:stretch/>
        </p:blipFill>
        <p:spPr>
          <a:xfrm>
            <a:off x="6075363" y="1915885"/>
            <a:ext cx="1637212" cy="278674"/>
          </a:xfrm>
          <a:prstGeom prst="rect">
            <a:avLst/>
          </a:prstGeom>
        </p:spPr>
      </p:pic>
      <p:pic>
        <p:nvPicPr>
          <p:cNvPr id="99" name="그림 9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5363" y="3630495"/>
            <a:ext cx="1863796" cy="749645"/>
          </a:xfrm>
          <a:prstGeom prst="rect">
            <a:avLst/>
          </a:prstGeom>
        </p:spPr>
      </p:pic>
      <p:pic>
        <p:nvPicPr>
          <p:cNvPr id="101" name="그림 10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7209" y="5794145"/>
            <a:ext cx="3482482" cy="188809"/>
          </a:xfrm>
          <a:prstGeom prst="rect">
            <a:avLst/>
          </a:prstGeom>
        </p:spPr>
      </p:pic>
      <p:sp>
        <p:nvSpPr>
          <p:cNvPr id="102" name="모서리가 둥근 직사각형 101"/>
          <p:cNvSpPr/>
          <p:nvPr/>
        </p:nvSpPr>
        <p:spPr>
          <a:xfrm>
            <a:off x="898345" y="2217601"/>
            <a:ext cx="1921113" cy="210953"/>
          </a:xfrm>
          <a:prstGeom prst="roundRect">
            <a:avLst>
              <a:gd name="adj" fmla="val 2513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1227909" y="3585334"/>
            <a:ext cx="3542261" cy="2710963"/>
          </a:xfrm>
          <a:prstGeom prst="roundRect">
            <a:avLst>
              <a:gd name="adj" fmla="val 586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BD65EA8-75FC-4381-8F1B-C7736D8545B7}"/>
              </a:ext>
            </a:extLst>
          </p:cNvPr>
          <p:cNvSpPr txBox="1"/>
          <p:nvPr/>
        </p:nvSpPr>
        <p:spPr>
          <a:xfrm>
            <a:off x="557531" y="1222375"/>
            <a:ext cx="2551430" cy="4000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 smtClean="0">
                <a:solidFill>
                  <a:srgbClr val="36D2CE"/>
                </a:solidFill>
                <a:latin typeface="+mn-ea"/>
                <a:cs typeface="KoPubWorld돋움체 Bold" panose="00000800000000000000" pitchFamily="2" charset="-127"/>
              </a:rPr>
              <a:t>void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 </a:t>
            </a:r>
            <a:r>
              <a:rPr lang="en-US" altLang="ko-KR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CreateCard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( );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7205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398" y="1623060"/>
            <a:ext cx="2505802" cy="5078730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3"/>
          <a:srcRect l="85922" t="37881"/>
          <a:stretch/>
        </p:blipFill>
        <p:spPr>
          <a:xfrm>
            <a:off x="3063200" y="1623060"/>
            <a:ext cx="2496542" cy="507873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530" y="1001395"/>
            <a:ext cx="11076940" cy="177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>
            <a:spLocks/>
          </p:cNvSpPr>
          <p:nvPr/>
        </p:nvSpPr>
        <p:spPr>
          <a:xfrm>
            <a:off x="5725795" y="1623060"/>
            <a:ext cx="5909310" cy="5078730"/>
          </a:xfrm>
          <a:prstGeom prst="rect">
            <a:avLst/>
          </a:prstGeom>
          <a:noFill/>
          <a:ln w="12700" cap="flat" cmpd="sng">
            <a:solidFill>
              <a:srgbClr val="64DEC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>
            <a:noAutofit/>
          </a:bodyPr>
          <a:lstStyle/>
          <a:p>
            <a:pPr algn="ctr" latinLnBrk="0"/>
            <a:endParaRPr lang="en-US" altLang="ko-KR" sz="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latinLnBrk="0"/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가로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&amp;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세로 길이를 </a:t>
            </a:r>
            <a:r>
              <a:rPr lang="en-US" altLang="ko-KR" sz="1400" b="1" dirty="0" smtClean="0">
                <a:solidFill>
                  <a:srgbClr val="36D2CE"/>
                </a:solidFill>
              </a:rPr>
              <a:t>2</a:t>
            </a:r>
            <a:r>
              <a:rPr lang="ko-KR" altLang="en-US" sz="1400" b="1" dirty="0" smtClean="0">
                <a:solidFill>
                  <a:srgbClr val="36D2CE"/>
                </a:solidFill>
              </a:rPr>
              <a:t>배로 늘려야 하는 이유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]</a:t>
            </a:r>
          </a:p>
          <a:p>
            <a:pPr algn="ctr" latinLnBrk="0"/>
            <a:endParaRPr lang="en-US" altLang="ko-KR" sz="7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플레이할 때 생기는 문제점으로 인해 게임의 퀄리티가 낮아지면서 </a:t>
            </a:r>
            <a:r>
              <a:rPr lang="ko-KR" altLang="en-US" sz="14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플레이어에게 불편함을 제공하기 때문</a:t>
            </a:r>
            <a:endParaRPr lang="en-US" altLang="ko-KR" sz="1400" u="sng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57398" y="187711"/>
            <a:ext cx="6592339" cy="830997"/>
            <a:chOff x="3819245" y="188165"/>
            <a:chExt cx="6592339" cy="830997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264699" y="317147"/>
              <a:ext cx="6146885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8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로직</a:t>
              </a:r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 </a:t>
              </a: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- while (Scene == 0) </a:t>
              </a:r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탈출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5533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4" name="직사각형 23"/>
          <p:cNvSpPr>
            <a:spLocks/>
          </p:cNvSpPr>
          <p:nvPr/>
        </p:nvSpPr>
        <p:spPr>
          <a:xfrm>
            <a:off x="6362307" y="2491634"/>
            <a:ext cx="1670740" cy="338982"/>
          </a:xfrm>
          <a:prstGeom prst="rect">
            <a:avLst/>
          </a:prstGeom>
          <a:noFill/>
          <a:ln w="12700" cap="flat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 latinLnBrk="0"/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늘리지 않을 경우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]</a:t>
            </a:r>
          </a:p>
        </p:txBody>
      </p:sp>
      <p:sp>
        <p:nvSpPr>
          <p:cNvPr id="25" name="직사각형 24"/>
          <p:cNvSpPr>
            <a:spLocks/>
          </p:cNvSpPr>
          <p:nvPr/>
        </p:nvSpPr>
        <p:spPr>
          <a:xfrm>
            <a:off x="9324072" y="2491634"/>
            <a:ext cx="1670740" cy="338982"/>
          </a:xfrm>
          <a:prstGeom prst="rect">
            <a:avLst/>
          </a:prstGeom>
          <a:noFill/>
          <a:ln w="12700" cap="flat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 latinLnBrk="0"/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늘릴 경우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]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t="971"/>
          <a:stretch/>
        </p:blipFill>
        <p:spPr>
          <a:xfrm>
            <a:off x="9037130" y="2830521"/>
            <a:ext cx="2248406" cy="1684208"/>
          </a:xfrm>
          <a:prstGeom prst="rect">
            <a:avLst/>
          </a:prstGeom>
        </p:spPr>
      </p:pic>
      <p:sp>
        <p:nvSpPr>
          <p:cNvPr id="34" name="직사각형 33"/>
          <p:cNvSpPr>
            <a:spLocks/>
          </p:cNvSpPr>
          <p:nvPr/>
        </p:nvSpPr>
        <p:spPr>
          <a:xfrm>
            <a:off x="5891848" y="4526048"/>
            <a:ext cx="2611658" cy="1630911"/>
          </a:xfrm>
          <a:prstGeom prst="rect">
            <a:avLst/>
          </a:prstGeom>
          <a:noFill/>
          <a:ln w="12700" cap="flat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>
            <a:noAutofit/>
          </a:bodyPr>
          <a:lstStyle/>
          <a:p>
            <a:pPr marL="285750" indent="-285750" latinLnBrk="0">
              <a:buFont typeface="Wingdings" panose="05000000000000000000" pitchFamily="2" charset="2"/>
              <a:buChar char="Ø"/>
            </a:pP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화살표가 </a:t>
            </a:r>
            <a:r>
              <a:rPr lang="ko-KR" altLang="en-US" sz="11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이미지를 가리는 현상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때문에 플레이할 때 불편함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latinLnBrk="0">
              <a:buFont typeface="Wingdings" panose="05000000000000000000" pitchFamily="2" charset="2"/>
              <a:buChar char="Ø"/>
            </a:pP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latinLnBrk="0">
              <a:buFont typeface="Wingdings" panose="05000000000000000000" pitchFamily="2" charset="2"/>
              <a:buChar char="Ø"/>
            </a:pP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latinLnBrk="0">
              <a:buFont typeface="Wingdings" panose="05000000000000000000" pitchFamily="2" charset="2"/>
              <a:buChar char="Ø"/>
            </a:pP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가로만 늘린다면 세로 길이를 늘릴 필요는 없지만 플레이할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때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간격이 좁기 때문에 </a:t>
            </a:r>
            <a:r>
              <a:rPr lang="ko-KR" altLang="en-US" sz="11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가시성이 떨어짐</a:t>
            </a:r>
            <a:endParaRPr lang="en-US" altLang="ko-KR" sz="1100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latinLnBrk="0">
              <a:buFont typeface="Wingdings" panose="05000000000000000000" pitchFamily="2" charset="2"/>
              <a:buChar char="Ø"/>
            </a:pP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069694" y="2830521"/>
            <a:ext cx="2250296" cy="1684208"/>
            <a:chOff x="6069694" y="2830521"/>
            <a:chExt cx="2250296" cy="1684208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4"/>
            <a:srcRect l="4560" t="15253" r="80335" b="80139"/>
            <a:stretch/>
          </p:blipFill>
          <p:spPr>
            <a:xfrm>
              <a:off x="6069694" y="2830521"/>
              <a:ext cx="2250296" cy="1684208"/>
            </a:xfrm>
            <a:prstGeom prst="rect">
              <a:avLst/>
            </a:prstGeom>
          </p:spPr>
        </p:pic>
        <p:grpSp>
          <p:nvGrpSpPr>
            <p:cNvPr id="9" name="그룹 8"/>
            <p:cNvGrpSpPr/>
            <p:nvPr/>
          </p:nvGrpSpPr>
          <p:grpSpPr>
            <a:xfrm>
              <a:off x="6571568" y="3189644"/>
              <a:ext cx="1246548" cy="965962"/>
              <a:chOff x="6568765" y="3195686"/>
              <a:chExt cx="1246548" cy="965962"/>
            </a:xfrm>
          </p:grpSpPr>
          <p:pic>
            <p:nvPicPr>
              <p:cNvPr id="26" name="그림 25"/>
              <p:cNvPicPr>
                <a:picLocks noChangeAspect="1"/>
              </p:cNvPicPr>
              <p:nvPr/>
            </p:nvPicPr>
            <p:blipFill rotWithShape="1">
              <a:blip r:embed="rId4"/>
              <a:srcRect l="5286" t="1294" r="84777" b="42950"/>
              <a:stretch/>
            </p:blipFill>
            <p:spPr>
              <a:xfrm>
                <a:off x="6568765" y="3201970"/>
                <a:ext cx="227187" cy="948247"/>
              </a:xfrm>
              <a:prstGeom prst="rect">
                <a:avLst/>
              </a:prstGeom>
            </p:spPr>
          </p:pic>
          <p:pic>
            <p:nvPicPr>
              <p:cNvPr id="41" name="그림 40"/>
              <p:cNvPicPr>
                <a:picLocks noChangeAspect="1"/>
              </p:cNvPicPr>
              <p:nvPr/>
            </p:nvPicPr>
            <p:blipFill rotWithShape="1">
              <a:blip r:embed="rId4"/>
              <a:srcRect l="24462" t="1109" r="63605" b="42503"/>
              <a:stretch/>
            </p:blipFill>
            <p:spPr>
              <a:xfrm>
                <a:off x="6795952" y="3198828"/>
                <a:ext cx="268285" cy="959009"/>
              </a:xfrm>
              <a:prstGeom prst="rect">
                <a:avLst/>
              </a:prstGeom>
            </p:spPr>
          </p:pic>
          <p:pic>
            <p:nvPicPr>
              <p:cNvPr id="42" name="그림 41"/>
              <p:cNvPicPr>
                <a:picLocks noChangeAspect="1"/>
              </p:cNvPicPr>
              <p:nvPr/>
            </p:nvPicPr>
            <p:blipFill rotWithShape="1">
              <a:blip r:embed="rId4"/>
              <a:srcRect l="46378" t="1122" r="41689" b="41868"/>
              <a:stretch/>
            </p:blipFill>
            <p:spPr>
              <a:xfrm>
                <a:off x="7060042" y="3195686"/>
                <a:ext cx="268285" cy="958341"/>
              </a:xfrm>
              <a:prstGeom prst="rect">
                <a:avLst/>
              </a:prstGeom>
            </p:spPr>
          </p:pic>
          <p:pic>
            <p:nvPicPr>
              <p:cNvPr id="43" name="그림 42"/>
              <p:cNvPicPr>
                <a:picLocks noChangeAspect="1"/>
              </p:cNvPicPr>
              <p:nvPr/>
            </p:nvPicPr>
            <p:blipFill rotWithShape="1">
              <a:blip r:embed="rId4"/>
              <a:srcRect l="67663" t="1302" r="22609" b="42056"/>
              <a:stretch/>
            </p:blipFill>
            <p:spPr>
              <a:xfrm>
                <a:off x="7328327" y="3201970"/>
                <a:ext cx="218701" cy="955867"/>
              </a:xfrm>
              <a:prstGeom prst="rect">
                <a:avLst/>
              </a:prstGeom>
            </p:spPr>
          </p:pic>
          <p:pic>
            <p:nvPicPr>
              <p:cNvPr id="44" name="그림 43"/>
              <p:cNvPicPr>
                <a:picLocks noChangeAspect="1"/>
              </p:cNvPicPr>
              <p:nvPr/>
            </p:nvPicPr>
            <p:blipFill rotWithShape="1">
              <a:blip r:embed="rId4"/>
              <a:srcRect l="87471" t="1479" r="596" b="42278"/>
              <a:stretch/>
            </p:blipFill>
            <p:spPr>
              <a:xfrm>
                <a:off x="7547028" y="3205112"/>
                <a:ext cx="268285" cy="956535"/>
              </a:xfrm>
              <a:prstGeom prst="rect">
                <a:avLst/>
              </a:prstGeom>
            </p:spPr>
          </p:pic>
          <p:pic>
            <p:nvPicPr>
              <p:cNvPr id="55" name="그림 5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58151" y="3653933"/>
                <a:ext cx="268285" cy="236722"/>
              </a:xfrm>
              <a:prstGeom prst="rect">
                <a:avLst/>
              </a:prstGeom>
            </p:spPr>
          </p:pic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70655" y="3443268"/>
                <a:ext cx="1244658" cy="209988"/>
              </a:xfrm>
              <a:prstGeom prst="rect">
                <a:avLst/>
              </a:prstGeom>
            </p:spPr>
          </p:pic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70655" y="3659332"/>
                <a:ext cx="1244658" cy="236714"/>
              </a:xfrm>
              <a:prstGeom prst="rect">
                <a:avLst/>
              </a:prstGeom>
            </p:spPr>
          </p:pic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70655" y="3905058"/>
                <a:ext cx="1244658" cy="256590"/>
              </a:xfrm>
              <a:prstGeom prst="rect">
                <a:avLst/>
              </a:prstGeom>
            </p:spPr>
          </p:pic>
        </p:grpSp>
      </p:grpSp>
      <p:sp>
        <p:nvSpPr>
          <p:cNvPr id="39" name="직사각형 38"/>
          <p:cNvSpPr>
            <a:spLocks/>
          </p:cNvSpPr>
          <p:nvPr/>
        </p:nvSpPr>
        <p:spPr>
          <a:xfrm>
            <a:off x="8853075" y="4526048"/>
            <a:ext cx="2611658" cy="1630911"/>
          </a:xfrm>
          <a:prstGeom prst="rect">
            <a:avLst/>
          </a:prstGeom>
          <a:noFill/>
          <a:ln w="12700" cap="flat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>
            <a:noAutofit/>
          </a:bodyPr>
          <a:lstStyle/>
          <a:p>
            <a:pPr marL="285750" indent="-285750" latinLnBrk="0">
              <a:buFont typeface="Wingdings" panose="05000000000000000000" pitchFamily="2" charset="2"/>
              <a:buChar char="Ø"/>
            </a:pP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빈 칸을 추가함으로써 화살표가 더 이상 이미지를 가리지 않음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latinLnBrk="0">
              <a:buFont typeface="Wingdings" panose="05000000000000000000" pitchFamily="2" charset="2"/>
              <a:buChar char="Ø"/>
            </a:pP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latinLnBrk="0">
              <a:buFont typeface="Wingdings" panose="05000000000000000000" pitchFamily="2" charset="2"/>
              <a:buChar char="Ø"/>
            </a:pP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latinLnBrk="0">
              <a:buFont typeface="Wingdings" panose="05000000000000000000" pitchFamily="2" charset="2"/>
              <a:buChar char="Ø"/>
            </a:pP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세로 길이도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배로 늘려 가시성이 떨어지는 문제를 해결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47" name="직선 연결선 46"/>
          <p:cNvCxnSpPr/>
          <p:nvPr/>
        </p:nvCxnSpPr>
        <p:spPr>
          <a:xfrm>
            <a:off x="5725795" y="2507002"/>
            <a:ext cx="5911200" cy="0"/>
          </a:xfrm>
          <a:prstGeom prst="line">
            <a:avLst/>
          </a:prstGeom>
          <a:noFill/>
          <a:ln w="12700" cap="flat" cmpd="sng">
            <a:solidFill>
              <a:srgbClr val="64DEC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8" name="직선 연결선 47"/>
          <p:cNvCxnSpPr>
            <a:endCxn id="17" idx="2"/>
          </p:cNvCxnSpPr>
          <p:nvPr/>
        </p:nvCxnSpPr>
        <p:spPr>
          <a:xfrm>
            <a:off x="8680450" y="2507002"/>
            <a:ext cx="0" cy="4194788"/>
          </a:xfrm>
          <a:prstGeom prst="line">
            <a:avLst/>
          </a:prstGeom>
          <a:noFill/>
          <a:ln w="12700" cap="flat" cmpd="sng">
            <a:solidFill>
              <a:srgbClr val="64DEC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7" name="모서리가 둥근 직사각형 56"/>
          <p:cNvSpPr/>
          <p:nvPr/>
        </p:nvSpPr>
        <p:spPr>
          <a:xfrm>
            <a:off x="1058634" y="2367187"/>
            <a:ext cx="1923848" cy="1583106"/>
          </a:xfrm>
          <a:prstGeom prst="roundRect">
            <a:avLst>
              <a:gd name="adj" fmla="val 143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1058634" y="4055085"/>
            <a:ext cx="1923848" cy="798926"/>
          </a:xfrm>
          <a:prstGeom prst="roundRect">
            <a:avLst>
              <a:gd name="adj" fmla="val 143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모서리가 둥근 직사각형 69"/>
          <p:cNvSpPr/>
          <p:nvPr/>
        </p:nvSpPr>
        <p:spPr>
          <a:xfrm>
            <a:off x="3226395" y="2924992"/>
            <a:ext cx="1457525" cy="467496"/>
          </a:xfrm>
          <a:prstGeom prst="roundRect">
            <a:avLst>
              <a:gd name="adj" fmla="val 1437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세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로 길이에 빈 칸을 추가하는 </a:t>
            </a:r>
            <a:r>
              <a:rPr lang="ko-KR" altLang="en-US" sz="11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반복문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1" name="모서리가 둥근 직사각형 70"/>
          <p:cNvSpPr/>
          <p:nvPr/>
        </p:nvSpPr>
        <p:spPr>
          <a:xfrm>
            <a:off x="3226395" y="4220548"/>
            <a:ext cx="1457525" cy="468000"/>
          </a:xfrm>
          <a:prstGeom prst="roundRect">
            <a:avLst>
              <a:gd name="adj" fmla="val 1437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가로 길이에 빈 칸을 추가하는 </a:t>
            </a:r>
            <a:r>
              <a:rPr lang="ko-KR" altLang="en-US" sz="11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반복문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7" name="직선 화살표 연결선 36"/>
          <p:cNvCxnSpPr>
            <a:stCxn id="57" idx="3"/>
            <a:endCxn id="70" idx="1"/>
          </p:cNvCxnSpPr>
          <p:nvPr/>
        </p:nvCxnSpPr>
        <p:spPr>
          <a:xfrm>
            <a:off x="2982482" y="3158740"/>
            <a:ext cx="24391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67" idx="3"/>
            <a:endCxn id="71" idx="1"/>
          </p:cNvCxnSpPr>
          <p:nvPr/>
        </p:nvCxnSpPr>
        <p:spPr>
          <a:xfrm>
            <a:off x="2982482" y="4454548"/>
            <a:ext cx="24391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BD65EA8-75FC-4381-8F1B-C7736D8545B7}"/>
              </a:ext>
            </a:extLst>
          </p:cNvPr>
          <p:cNvSpPr txBox="1"/>
          <p:nvPr/>
        </p:nvSpPr>
        <p:spPr>
          <a:xfrm>
            <a:off x="557531" y="1222375"/>
            <a:ext cx="2551430" cy="4000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 smtClean="0">
                <a:solidFill>
                  <a:srgbClr val="36D2CE"/>
                </a:solidFill>
                <a:latin typeface="+mn-ea"/>
                <a:cs typeface="KoPubWorld돋움체 Bold" panose="00000800000000000000" pitchFamily="2" charset="-127"/>
              </a:rPr>
              <a:t>void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 </a:t>
            </a:r>
            <a:r>
              <a:rPr lang="en-US" altLang="ko-KR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CreateCard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( );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337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397" y="1622798"/>
            <a:ext cx="5002108" cy="5081378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D65EA8-75FC-4381-8F1B-C7736D8545B7}"/>
              </a:ext>
            </a:extLst>
          </p:cNvPr>
          <p:cNvSpPr txBox="1"/>
          <p:nvPr/>
        </p:nvSpPr>
        <p:spPr>
          <a:xfrm>
            <a:off x="557400" y="1222687"/>
            <a:ext cx="262163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 smtClean="0">
                <a:solidFill>
                  <a:srgbClr val="36D2CE"/>
                </a:solidFill>
                <a:latin typeface="+mn-ea"/>
                <a:cs typeface="KoPubWorld돋움체 Bold" panose="00000800000000000000" pitchFamily="2" charset="-127"/>
              </a:rPr>
              <a:t>void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 Countdown( );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Bold" panose="00000800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725682" y="1622797"/>
            <a:ext cx="5908918" cy="5077954"/>
          </a:xfrm>
          <a:prstGeom prst="rect">
            <a:avLst/>
          </a:prstGeom>
          <a:noFill/>
          <a:ln w="12700">
            <a:solidFill>
              <a:srgbClr val="64DE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Keyboard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함수에 의해 스페이스 바를 누르게 되면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Scene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이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이 되면서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while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문 탈출 후 </a:t>
            </a:r>
            <a:r>
              <a:rPr lang="en-US" altLang="ko-KR" sz="1400" b="1" dirty="0" smtClean="0">
                <a:solidFill>
                  <a:srgbClr val="36D2CE"/>
                </a:solidFill>
              </a:rPr>
              <a:t>Countdown </a:t>
            </a:r>
            <a:r>
              <a:rPr lang="ko-KR" altLang="en-US" sz="1400" b="1" dirty="0" smtClean="0">
                <a:solidFill>
                  <a:srgbClr val="36D2CE"/>
                </a:solidFill>
              </a:rPr>
              <a:t>함수를 출력</a:t>
            </a:r>
            <a:endParaRPr lang="en-US" altLang="ko-KR" sz="1400" b="1" dirty="0" smtClean="0">
              <a:solidFill>
                <a:srgbClr val="36D2CE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Sleep(1000)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에 의해 결과값이 </a:t>
            </a:r>
            <a:r>
              <a:rPr lang="en-US" altLang="ko-KR" sz="1400" b="1" dirty="0" smtClean="0">
                <a:solidFill>
                  <a:srgbClr val="36D2CE"/>
                </a:solidFill>
              </a:rPr>
              <a:t>1</a:t>
            </a:r>
            <a:r>
              <a:rPr lang="ko-KR" altLang="en-US" sz="1400" b="1" dirty="0" smtClean="0">
                <a:solidFill>
                  <a:srgbClr val="36D2CE"/>
                </a:solidFill>
              </a:rPr>
              <a:t>초씩 </a:t>
            </a:r>
            <a:r>
              <a:rPr lang="ko-KR" altLang="en-US" sz="1400" b="1" dirty="0" err="1" smtClean="0">
                <a:solidFill>
                  <a:srgbClr val="36D2CE"/>
                </a:solidFill>
              </a:rPr>
              <a:t>딜레이</a:t>
            </a:r>
            <a:r>
              <a:rPr lang="ko-KR" altLang="en-US" sz="1400" b="1" dirty="0" smtClean="0">
                <a:solidFill>
                  <a:srgbClr val="36D2CE"/>
                </a:solidFill>
              </a:rPr>
              <a:t> 됨</a:t>
            </a:r>
            <a:endParaRPr lang="en-US" altLang="ko-KR" sz="1400" b="1" dirty="0" smtClean="0">
              <a:solidFill>
                <a:srgbClr val="36D2CE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sz="11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‘3’, ‘2’, ‘1’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문구가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초 간격을 두고 출력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‘G O !!’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문구 출력 후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0.5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초 뒤 함수가 종료되고 </a:t>
            </a:r>
            <a:r>
              <a:rPr lang="en-US" altLang="ko-KR" sz="11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while (Scene == 1)</a:t>
            </a:r>
            <a:r>
              <a:rPr lang="ko-KR" altLang="en-US" sz="11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문으로 이동</a:t>
            </a:r>
            <a:endParaRPr lang="en-US" altLang="ko-KR" sz="1100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341689" y="5101839"/>
            <a:ext cx="1085318" cy="239282"/>
          </a:xfrm>
          <a:prstGeom prst="roundRect">
            <a:avLst>
              <a:gd name="adj" fmla="val 2513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16755"/>
            <a:ext cx="2781688" cy="3496163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57398" y="187711"/>
            <a:ext cx="6322373" cy="830997"/>
            <a:chOff x="3819245" y="188165"/>
            <a:chExt cx="6322373" cy="830997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264699" y="317147"/>
              <a:ext cx="5876919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8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로직</a:t>
              </a:r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 </a:t>
              </a:r>
              <a:r>
                <a:rPr lang="en-US" altLang="ko-KR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- while (Scene == 0) </a:t>
              </a:r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탈출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5533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90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4487251" y="2922628"/>
            <a:ext cx="32392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KoPubWorld돋움체 Bold" panose="00000800000000000000" pitchFamily="2" charset="-127"/>
              </a:rPr>
              <a:t>감사합니다</a:t>
            </a:r>
            <a:r>
              <a:rPr lang="en-US" altLang="ko-KR" sz="4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KoPubWorld돋움체 Bold" panose="00000800000000000000" pitchFamily="2" charset="-127"/>
              </a:rPr>
              <a:t>.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124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0C94876-6F8D-4591-B9C1-08D4A8A52EBD}"/>
              </a:ext>
            </a:extLst>
          </p:cNvPr>
          <p:cNvSpPr/>
          <p:nvPr/>
        </p:nvSpPr>
        <p:spPr>
          <a:xfrm flipV="1">
            <a:off x="557400" y="2537764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57398" y="1640727"/>
            <a:ext cx="4877727" cy="830997"/>
            <a:chOff x="3819245" y="188165"/>
            <a:chExt cx="4877727" cy="830997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264700" y="317147"/>
              <a:ext cx="4432272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게임 </a:t>
              </a:r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소개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5309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20CBF4-01B1-4295-A450-DC73516C7A26}"/>
              </a:ext>
            </a:extLst>
          </p:cNvPr>
          <p:cNvSpPr txBox="1"/>
          <p:nvPr/>
        </p:nvSpPr>
        <p:spPr>
          <a:xfrm>
            <a:off x="752626" y="2878363"/>
            <a:ext cx="50243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defRPr>
            </a:lvl1pPr>
          </a:lstStyle>
          <a:p>
            <a:r>
              <a:rPr lang="en-US" altLang="ko-KR" sz="1600" dirty="0" smtClean="0"/>
              <a:t>Match Card </a:t>
            </a:r>
            <a:r>
              <a:rPr lang="ko-KR" altLang="en-US" sz="1600" dirty="0" smtClean="0"/>
              <a:t>게임의 간략한 진행 방식 및 구조 소개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ko-KR" altLang="en-US" sz="1600" dirty="0" smtClean="0"/>
              <a:t>진행 방식을 토대로 제작한 게임 영상</a:t>
            </a:r>
            <a:endParaRPr lang="ko-KR" altLang="en-US" sz="1600" dirty="0"/>
          </a:p>
        </p:txBody>
      </p:sp>
      <p:grpSp>
        <p:nvGrpSpPr>
          <p:cNvPr id="4" name="그룹 3"/>
          <p:cNvGrpSpPr/>
          <p:nvPr/>
        </p:nvGrpSpPr>
        <p:grpSpPr>
          <a:xfrm rot="1504204">
            <a:off x="8773977" y="3467774"/>
            <a:ext cx="2517420" cy="2179636"/>
            <a:chOff x="8573525" y="3240600"/>
            <a:chExt cx="2739331" cy="2371770"/>
          </a:xfrm>
        </p:grpSpPr>
        <p:grpSp>
          <p:nvGrpSpPr>
            <p:cNvPr id="62" name="그룹 61"/>
            <p:cNvGrpSpPr/>
            <p:nvPr/>
          </p:nvGrpSpPr>
          <p:grpSpPr>
            <a:xfrm rot="460670">
              <a:off x="8573525" y="3240600"/>
              <a:ext cx="1518184" cy="2109556"/>
              <a:chOff x="5019214" y="3328188"/>
              <a:chExt cx="1518184" cy="2109556"/>
            </a:xfrm>
          </p:grpSpPr>
          <p:sp>
            <p:nvSpPr>
              <p:cNvPr id="63" name="직사각형 62"/>
              <p:cNvSpPr/>
              <p:nvPr/>
            </p:nvSpPr>
            <p:spPr>
              <a:xfrm>
                <a:off x="5019214" y="3328188"/>
                <a:ext cx="1518184" cy="2109556"/>
              </a:xfrm>
              <a:prstGeom prst="rect">
                <a:avLst/>
              </a:prstGeom>
              <a:solidFill>
                <a:srgbClr val="EAEAE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4" name="Picture 2" descr="Four suits in a deck of cards. Zip Pouch by Tom Hill - Pixel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1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321" t="22152" r="52042" b="27815"/>
              <a:stretch/>
            </p:blipFill>
            <p:spPr bwMode="auto">
              <a:xfrm>
                <a:off x="5292545" y="3792106"/>
                <a:ext cx="971522" cy="11817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" name="그룹 2"/>
            <p:cNvGrpSpPr/>
            <p:nvPr/>
          </p:nvGrpSpPr>
          <p:grpSpPr>
            <a:xfrm rot="1232018">
              <a:off x="9794672" y="3502814"/>
              <a:ext cx="1518184" cy="2109556"/>
              <a:chOff x="5019214" y="3328188"/>
              <a:chExt cx="1518184" cy="2109556"/>
            </a:xfrm>
          </p:grpSpPr>
          <p:sp>
            <p:nvSpPr>
              <p:cNvPr id="61" name="직사각형 60"/>
              <p:cNvSpPr/>
              <p:nvPr/>
            </p:nvSpPr>
            <p:spPr>
              <a:xfrm>
                <a:off x="5019214" y="3328188"/>
                <a:ext cx="1518184" cy="2109556"/>
              </a:xfrm>
              <a:prstGeom prst="rect">
                <a:avLst/>
              </a:prstGeom>
              <a:solidFill>
                <a:srgbClr val="EAEAE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26" name="Picture 2" descr="Four suits in a deck of cards. Zip Pouch by Tom Hill - Pixel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1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321" t="22152" r="52042" b="27815"/>
              <a:stretch/>
            </p:blipFill>
            <p:spPr bwMode="auto">
              <a:xfrm>
                <a:off x="5292545" y="3792106"/>
                <a:ext cx="971522" cy="11817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36003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1252923" y="2227517"/>
            <a:ext cx="3932133" cy="434042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1768830" y="2267857"/>
            <a:ext cx="290031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ko-KR"/>
            </a:defPPr>
            <a:lvl1pPr algn="ctr">
              <a:defRPr sz="1400" b="1">
                <a:solidFill>
                  <a:schemeClr val="bg1"/>
                </a:solidFill>
                <a:latin typeface="+mn-ea"/>
                <a:cs typeface="KoPubWorld돋움체 Light" panose="00000300000000000000" pitchFamily="2" charset="-127"/>
              </a:defRPr>
            </a:lvl1pPr>
          </a:lstStyle>
          <a:p>
            <a:r>
              <a:rPr lang="en-US" altLang="ko-KR" sz="1800" dirty="0" smtClean="0"/>
              <a:t>Match Card</a:t>
            </a:r>
            <a:r>
              <a:rPr lang="ko-KR" altLang="en-US" sz="1800" dirty="0" smtClean="0"/>
              <a:t>란</a:t>
            </a:r>
            <a:r>
              <a:rPr lang="en-US" altLang="ko-KR" sz="1800" dirty="0" smtClean="0"/>
              <a:t>?</a:t>
            </a:r>
            <a:endParaRPr lang="ko-KR" altLang="en-US" sz="1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AE2228-20A0-40A8-A22F-D90296298EB0}"/>
              </a:ext>
            </a:extLst>
          </p:cNvPr>
          <p:cNvSpPr txBox="1"/>
          <p:nvPr/>
        </p:nvSpPr>
        <p:spPr>
          <a:xfrm>
            <a:off x="1252922" y="5170957"/>
            <a:ext cx="39321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다양한 이미지로 구성된 카드들을 </a:t>
            </a:r>
            <a:r>
              <a:rPr lang="ko-KR" altLang="en-US" sz="1400" b="1" dirty="0" smtClean="0">
                <a:solidFill>
                  <a:srgbClr val="36D2CE"/>
                </a:solidFill>
                <a:latin typeface="+mn-ea"/>
                <a:cs typeface="KoPubWorld돋움체 Light" panose="00000300000000000000" pitchFamily="2" charset="-127"/>
              </a:rPr>
              <a:t>같은 </a:t>
            </a:r>
            <a:r>
              <a:rPr lang="ko-KR" altLang="en-US" sz="1400" b="1" dirty="0" err="1" smtClean="0">
                <a:solidFill>
                  <a:srgbClr val="36D2CE"/>
                </a:solidFill>
                <a:latin typeface="+mn-ea"/>
                <a:cs typeface="KoPubWorld돋움체 Light" panose="00000300000000000000" pitchFamily="2" charset="-127"/>
              </a:rPr>
              <a:t>이미지</a:t>
            </a:r>
            <a:r>
              <a:rPr lang="ko-KR" alt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끼리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짝을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맞추어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카드를 </a:t>
            </a:r>
            <a:r>
              <a:rPr lang="ko-KR" altLang="en-US" sz="1400" b="1" dirty="0" smtClean="0">
                <a:solidFill>
                  <a:srgbClr val="36D2CE"/>
                </a:solidFill>
                <a:latin typeface="+mn-ea"/>
                <a:cs typeface="KoPubWorld돋움체 Light" panose="00000300000000000000" pitchFamily="2" charset="-127"/>
              </a:rPr>
              <a:t>제거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해 나가는 게임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rcRect b="6719"/>
          <a:stretch/>
        </p:blipFill>
        <p:spPr>
          <a:xfrm>
            <a:off x="1252922" y="2661560"/>
            <a:ext cx="3932133" cy="244591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3AE2228-20A0-40A8-A22F-D90296298EB0}"/>
              </a:ext>
            </a:extLst>
          </p:cNvPr>
          <p:cNvSpPr txBox="1"/>
          <p:nvPr/>
        </p:nvSpPr>
        <p:spPr>
          <a:xfrm>
            <a:off x="7023574" y="5249436"/>
            <a:ext cx="3932133" cy="420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36D2CE"/>
                </a:solidFill>
                <a:latin typeface="+mn-ea"/>
                <a:cs typeface="KoPubWorld돋움체 Light" panose="00000300000000000000" pitchFamily="2" charset="-127"/>
              </a:rPr>
              <a:t>C </a:t>
            </a:r>
            <a:r>
              <a:rPr lang="ko-KR" altLang="en-US" sz="1400" b="1" dirty="0" smtClean="0">
                <a:solidFill>
                  <a:srgbClr val="36D2CE"/>
                </a:solidFill>
                <a:latin typeface="+mn-ea"/>
                <a:cs typeface="KoPubWorld돋움체 Light" panose="00000300000000000000" pitchFamily="2" charset="-127"/>
              </a:rPr>
              <a:t>언어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로 제작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B9C08F9-AC10-49B8-9A1F-CE3E21E70BE4}"/>
              </a:ext>
            </a:extLst>
          </p:cNvPr>
          <p:cNvSpPr/>
          <p:nvPr/>
        </p:nvSpPr>
        <p:spPr>
          <a:xfrm>
            <a:off x="7023577" y="2307703"/>
            <a:ext cx="3932131" cy="434042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AFD5674-8CB8-4D84-A329-567D812EAD1C}"/>
              </a:ext>
            </a:extLst>
          </p:cNvPr>
          <p:cNvSpPr txBox="1"/>
          <p:nvPr/>
        </p:nvSpPr>
        <p:spPr>
          <a:xfrm>
            <a:off x="7539483" y="2348043"/>
            <a:ext cx="290031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+mn-ea"/>
                <a:cs typeface="KoPubWorld돋움체 Light" panose="00000300000000000000" pitchFamily="2" charset="-127"/>
              </a:rPr>
              <a:t>사용한 언어</a:t>
            </a:r>
            <a:endParaRPr lang="ko-KR" altLang="en-US" b="1" dirty="0">
              <a:solidFill>
                <a:schemeClr val="bg1"/>
              </a:solidFill>
              <a:latin typeface="+mn-ea"/>
              <a:cs typeface="KoPubWorld돋움체 Light" panose="00000300000000000000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7023574" y="2740036"/>
            <a:ext cx="3932133" cy="2445915"/>
          </a:xfrm>
          <a:prstGeom prst="rect">
            <a:avLst/>
          </a:prstGeom>
          <a:solidFill>
            <a:srgbClr val="EAEAEA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11,967개의 C language 로열티 프리 사진 및 스톡 이미지 | Shutterstoc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488" y="2936616"/>
            <a:ext cx="1868303" cy="206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57398" y="187711"/>
            <a:ext cx="4877727" cy="830997"/>
            <a:chOff x="3819245" y="188165"/>
            <a:chExt cx="4877727" cy="830997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264700" y="317147"/>
              <a:ext cx="4432272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게임 </a:t>
              </a:r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소개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5309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422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2710124"/>
              </p:ext>
            </p:extLst>
          </p:nvPr>
        </p:nvGraphicFramePr>
        <p:xfrm>
          <a:off x="6836636" y="1355473"/>
          <a:ext cx="3531565" cy="5162932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239140">
                  <a:extLst>
                    <a:ext uri="{9D8B030D-6E8A-4147-A177-3AD203B41FA5}">
                      <a16:colId xmlns:a16="http://schemas.microsoft.com/office/drawing/2014/main" val="203095064"/>
                    </a:ext>
                  </a:extLst>
                </a:gridCol>
                <a:gridCol w="2292425">
                  <a:extLst>
                    <a:ext uri="{9D8B030D-6E8A-4147-A177-3AD203B41FA5}">
                      <a16:colId xmlns:a16="http://schemas.microsoft.com/office/drawing/2014/main" val="1748360691"/>
                    </a:ext>
                  </a:extLst>
                </a:gridCol>
              </a:tblGrid>
              <a:tr h="43937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b="1" kern="12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KoPubWorld돋움체 Light" panose="00000300000000000000" pitchFamily="2" charset="-127"/>
                        </a:rPr>
                        <a:t>특징</a:t>
                      </a:r>
                      <a:endParaRPr lang="ko-KR" altLang="en-US" sz="1800" b="1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DEC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b="1" kern="12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KoPubWorld돋움체 Light" panose="00000300000000000000" pitchFamily="2" charset="-127"/>
                        </a:rPr>
                        <a:t>설명</a:t>
                      </a:r>
                      <a:endParaRPr lang="ko-KR" altLang="en-US" sz="1800" b="1" kern="12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KoPubWorld돋움체 Light" panose="00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4DE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300112"/>
                  </a:ext>
                </a:extLst>
              </a:tr>
              <a:tr h="105773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게임 방법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 smtClean="0"/>
                    </a:p>
                    <a:p>
                      <a:pPr algn="ctr" latinLnBrk="1"/>
                      <a:endParaRPr lang="en-US" altLang="ko-KR" sz="1400" dirty="0" smtClean="0"/>
                    </a:p>
                    <a:p>
                      <a:pPr algn="ctr" latinLnBrk="1"/>
                      <a:endParaRPr lang="en-US" altLang="ko-KR" sz="1400" dirty="0" smtClean="0"/>
                    </a:p>
                    <a:p>
                      <a:pPr algn="ctr" latinLnBrk="1"/>
                      <a:r>
                        <a:rPr lang="ko-KR" altLang="en-US" sz="1400" dirty="0" smtClean="0"/>
                        <a:t>화살표 </a:t>
                      </a:r>
                      <a:r>
                        <a:rPr lang="ko-KR" altLang="en-US" sz="1400" b="1" dirty="0" smtClean="0">
                          <a:solidFill>
                            <a:srgbClr val="36D2CE"/>
                          </a:solidFill>
                        </a:rPr>
                        <a:t>이동</a:t>
                      </a:r>
                      <a:endParaRPr lang="ko-KR" altLang="en-US" sz="1400" b="1" dirty="0">
                        <a:solidFill>
                          <a:srgbClr val="36D2CE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834163"/>
                  </a:ext>
                </a:extLst>
              </a:tr>
              <a:tr h="10577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400" dirty="0" smtClean="0"/>
                    </a:p>
                    <a:p>
                      <a:pPr algn="ctr" latinLnBrk="1"/>
                      <a:endParaRPr lang="en-US" altLang="ko-KR" sz="1400" dirty="0" smtClean="0"/>
                    </a:p>
                    <a:p>
                      <a:pPr algn="ctr" latinLnBrk="1"/>
                      <a:endParaRPr lang="en-US" altLang="ko-KR" sz="1400" dirty="0" smtClean="0"/>
                    </a:p>
                    <a:p>
                      <a:pPr algn="ctr" latinLnBrk="1"/>
                      <a:r>
                        <a:rPr lang="ko-KR" altLang="en-US" sz="1400" dirty="0" smtClean="0"/>
                        <a:t>카드 </a:t>
                      </a:r>
                      <a:r>
                        <a:rPr lang="ko-KR" altLang="en-US" sz="1400" b="1" dirty="0" smtClean="0">
                          <a:solidFill>
                            <a:srgbClr val="36D2CE"/>
                          </a:solidFill>
                        </a:rPr>
                        <a:t>선택</a:t>
                      </a:r>
                      <a:r>
                        <a:rPr lang="ko-KR" altLang="en-US" sz="1400" dirty="0" smtClean="0"/>
                        <a:t> </a:t>
                      </a:r>
                      <a:r>
                        <a:rPr lang="en-US" altLang="ko-KR" sz="1400" dirty="0" smtClean="0"/>
                        <a:t>/ </a:t>
                      </a:r>
                      <a:r>
                        <a:rPr lang="ko-KR" altLang="en-US" sz="1400" b="1" dirty="0" smtClean="0">
                          <a:solidFill>
                            <a:srgbClr val="36D2CE"/>
                          </a:solidFill>
                        </a:rPr>
                        <a:t>취소</a:t>
                      </a:r>
                      <a:endParaRPr lang="ko-KR" altLang="en-US" sz="1400" b="1" dirty="0">
                        <a:solidFill>
                          <a:srgbClr val="36D2CE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803769"/>
                  </a:ext>
                </a:extLst>
              </a:tr>
              <a:tr h="869367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보드 크기</a:t>
                      </a:r>
                      <a:endParaRPr lang="en-US" altLang="ko-KR" sz="1400" dirty="0" smtClean="0"/>
                    </a:p>
                    <a:p>
                      <a:pPr algn="ctr" latinLnBrk="1"/>
                      <a:r>
                        <a:rPr lang="en-US" altLang="ko-KR" sz="1400" dirty="0" smtClean="0"/>
                        <a:t>(</a:t>
                      </a:r>
                      <a:r>
                        <a:rPr lang="ko-KR" altLang="en-US" sz="1400" dirty="0" smtClean="0"/>
                        <a:t>가로 </a:t>
                      </a:r>
                      <a:r>
                        <a:rPr lang="en-US" altLang="ko-KR" sz="1400" dirty="0" smtClean="0"/>
                        <a:t>X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세로</a:t>
                      </a:r>
                      <a:r>
                        <a:rPr lang="en-US" altLang="ko-KR" sz="1400" baseline="0" dirty="0" smtClean="0"/>
                        <a:t>)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EASY</a:t>
                      </a:r>
                    </a:p>
                    <a:p>
                      <a:pPr algn="ctr" latinLnBrk="1"/>
                      <a:endParaRPr lang="en-US" altLang="ko-KR" sz="500" dirty="0" smtClean="0"/>
                    </a:p>
                    <a:p>
                      <a:pPr algn="ctr" latinLnBrk="1"/>
                      <a:r>
                        <a:rPr lang="en-US" altLang="ko-KR" sz="1400" dirty="0" smtClean="0"/>
                        <a:t>5 </a:t>
                      </a:r>
                      <a:r>
                        <a:rPr lang="en-US" altLang="ko-KR" sz="1400" dirty="0" smtClean="0"/>
                        <a:t>X 4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1142150"/>
                  </a:ext>
                </a:extLst>
              </a:tr>
              <a:tr h="8693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NORMAL</a:t>
                      </a:r>
                    </a:p>
                    <a:p>
                      <a:pPr marL="0" algn="ctr" defTabSz="914400" rtl="0" eaLnBrk="1" latinLnBrk="1" hangingPunct="1"/>
                      <a:endParaRPr lang="en-US" altLang="ko-KR" sz="5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400" dirty="0" smtClean="0"/>
                        <a:t>8</a:t>
                      </a:r>
                      <a:r>
                        <a:rPr lang="en-US" altLang="ko-KR" sz="1400" baseline="0" dirty="0" smtClean="0"/>
                        <a:t> X 6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268726"/>
                  </a:ext>
                </a:extLst>
              </a:tr>
              <a:tr h="8693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HARD</a:t>
                      </a:r>
                    </a:p>
                    <a:p>
                      <a:pPr marL="0" algn="ctr" defTabSz="914400" rtl="0" eaLnBrk="1" latinLnBrk="1" hangingPunct="1"/>
                      <a:endParaRPr lang="en-US" altLang="ko-KR" sz="5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400" dirty="0" smtClean="0"/>
                        <a:t>12 X 8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9375478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57398" y="187711"/>
            <a:ext cx="4877727" cy="830997"/>
            <a:chOff x="3819245" y="188165"/>
            <a:chExt cx="4877727" cy="830997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264700" y="317147"/>
              <a:ext cx="4432272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게임 </a:t>
              </a:r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소개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5309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5" name="MatchCard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186.9791"/>
                </p14:media>
              </p:ext>
            </p:extLst>
          </p:nvPr>
        </p:nvPicPr>
        <p:blipFill rotWithShape="1">
          <a:blip r:embed="rId4"/>
          <a:srcRect t="-1" r="76225" b="38675"/>
          <a:stretch/>
        </p:blipFill>
        <p:spPr>
          <a:xfrm>
            <a:off x="1840368" y="1789515"/>
            <a:ext cx="3055590" cy="4728890"/>
          </a:xfrm>
          <a:prstGeom prst="rect">
            <a:avLst/>
          </a:prstGeom>
        </p:spPr>
      </p:pic>
      <p:pic>
        <p:nvPicPr>
          <p:cNvPr id="20" name="Picture 4" descr="71,218개의 방향키 이미지, 스톡 사진, 3D 오브젝트, 벡터 | Shutterstock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3214" b="69643" l="14003" r="42314">
                        <a14:foregroundMark x1="26788" y1="31071" x2="30289" y2="38571"/>
                        <a14:foregroundMark x1="30746" y1="59643" x2="26332" y2="64286"/>
                        <a14:foregroundMark x1="15982" y1="62857" x2="21613" y2="47143"/>
                        <a14:foregroundMark x1="21613" y1="63571" x2="17352" y2="66071"/>
                        <a14:foregroundMark x1="27245" y1="30714" x2="32877" y2="27500"/>
                        <a14:foregroundMark x1="24049" y1="31429" x2="26332" y2="40000"/>
                        <a14:foregroundMark x1="34551" y1="56786" x2="37595" y2="60357"/>
                        <a14:foregroundMark x1="36986" y1="49286" x2="40030" y2="49286"/>
                        <a14:foregroundMark x1="25571" y1="53214" x2="29528" y2="52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945" t="21701" r="56602" b="28312"/>
          <a:stretch/>
        </p:blipFill>
        <p:spPr bwMode="auto">
          <a:xfrm>
            <a:off x="8713515" y="1858251"/>
            <a:ext cx="940208" cy="65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모서리가 둥근 직사각형 23"/>
          <p:cNvSpPr/>
          <p:nvPr/>
        </p:nvSpPr>
        <p:spPr>
          <a:xfrm>
            <a:off x="8373569" y="3116735"/>
            <a:ext cx="1705560" cy="248940"/>
          </a:xfrm>
          <a:prstGeom prst="roundRect">
            <a:avLst>
              <a:gd name="adj" fmla="val 493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Space Bar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840368" y="1355473"/>
            <a:ext cx="3055590" cy="434042"/>
            <a:chOff x="1840368" y="2227517"/>
            <a:chExt cx="3055590" cy="43404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298B826-E1A7-4AAD-A2E9-FEF678DBFCF4}"/>
                </a:ext>
              </a:extLst>
            </p:cNvPr>
            <p:cNvSpPr/>
            <p:nvPr/>
          </p:nvSpPr>
          <p:spPr>
            <a:xfrm>
              <a:off x="1840368" y="2227517"/>
              <a:ext cx="3055590" cy="434042"/>
            </a:xfrm>
            <a:prstGeom prst="rect">
              <a:avLst/>
            </a:prstGeom>
            <a:solidFill>
              <a:srgbClr val="64DE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D5AC252-1EF4-4FE1-84A7-F28040F580A5}"/>
                </a:ext>
              </a:extLst>
            </p:cNvPr>
            <p:cNvSpPr txBox="1"/>
            <p:nvPr/>
          </p:nvSpPr>
          <p:spPr>
            <a:xfrm>
              <a:off x="2521009" y="2267857"/>
              <a:ext cx="1694308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ko-KR"/>
              </a:defPPr>
              <a:lvl1pPr algn="ctr">
                <a:defRPr sz="1400" b="1">
                  <a:solidFill>
                    <a:schemeClr val="bg1"/>
                  </a:solidFill>
                  <a:latin typeface="+mn-ea"/>
                  <a:cs typeface="KoPubWorld돋움체 Light" panose="00000300000000000000" pitchFamily="2" charset="-127"/>
                </a:defRPr>
              </a:lvl1pPr>
            </a:lstStyle>
            <a:p>
              <a:r>
                <a:rPr lang="ko-KR" altLang="en-US" sz="1800" dirty="0" smtClean="0"/>
                <a:t>플레이 영상</a:t>
              </a:r>
              <a:endParaRPr lang="ko-KR" alt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41336850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0C94876-6F8D-4591-B9C1-08D4A8A52EBD}"/>
              </a:ext>
            </a:extLst>
          </p:cNvPr>
          <p:cNvSpPr/>
          <p:nvPr/>
        </p:nvSpPr>
        <p:spPr>
          <a:xfrm flipV="1">
            <a:off x="557400" y="2537764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 rot="1504204">
            <a:off x="8773977" y="3467774"/>
            <a:ext cx="2517420" cy="2179636"/>
            <a:chOff x="8573525" y="3240600"/>
            <a:chExt cx="2739331" cy="2371770"/>
          </a:xfrm>
        </p:grpSpPr>
        <p:grpSp>
          <p:nvGrpSpPr>
            <p:cNvPr id="10" name="그룹 9"/>
            <p:cNvGrpSpPr/>
            <p:nvPr/>
          </p:nvGrpSpPr>
          <p:grpSpPr>
            <a:xfrm rot="460670">
              <a:off x="8573525" y="3240600"/>
              <a:ext cx="1518184" cy="2109556"/>
              <a:chOff x="5019214" y="3328188"/>
              <a:chExt cx="1518184" cy="2109556"/>
            </a:xfrm>
          </p:grpSpPr>
          <p:sp>
            <p:nvSpPr>
              <p:cNvPr id="14" name="직사각형 13"/>
              <p:cNvSpPr/>
              <p:nvPr/>
            </p:nvSpPr>
            <p:spPr>
              <a:xfrm>
                <a:off x="5019214" y="3328188"/>
                <a:ext cx="1518184" cy="2109556"/>
              </a:xfrm>
              <a:prstGeom prst="rect">
                <a:avLst/>
              </a:prstGeom>
              <a:solidFill>
                <a:srgbClr val="EAEAE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5" name="Picture 2" descr="Four suits in a deck of cards. Zip Pouch by Tom Hill - Pixel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1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321" t="22152" r="52042" b="27815"/>
              <a:stretch/>
            </p:blipFill>
            <p:spPr bwMode="auto">
              <a:xfrm>
                <a:off x="5292545" y="3792106"/>
                <a:ext cx="971522" cy="11817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1" name="그룹 10"/>
            <p:cNvGrpSpPr/>
            <p:nvPr/>
          </p:nvGrpSpPr>
          <p:grpSpPr>
            <a:xfrm rot="1232018">
              <a:off x="9794672" y="3502814"/>
              <a:ext cx="1518184" cy="2109556"/>
              <a:chOff x="5019214" y="3328188"/>
              <a:chExt cx="1518184" cy="2109556"/>
            </a:xfrm>
          </p:grpSpPr>
          <p:sp>
            <p:nvSpPr>
              <p:cNvPr id="12" name="직사각형 11"/>
              <p:cNvSpPr/>
              <p:nvPr/>
            </p:nvSpPr>
            <p:spPr>
              <a:xfrm>
                <a:off x="5019214" y="3328188"/>
                <a:ext cx="1518184" cy="2109556"/>
              </a:xfrm>
              <a:prstGeom prst="rect">
                <a:avLst/>
              </a:prstGeom>
              <a:solidFill>
                <a:srgbClr val="EAEAE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" name="Picture 2" descr="Four suits in a deck of cards. Zip Pouch by Tom Hill - Pixel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1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321" t="22152" r="52042" b="27815"/>
              <a:stretch/>
            </p:blipFill>
            <p:spPr bwMode="auto">
              <a:xfrm>
                <a:off x="5292545" y="3792106"/>
                <a:ext cx="971522" cy="11817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A20CBF4-01B1-4295-A450-DC73516C7A26}"/>
              </a:ext>
            </a:extLst>
          </p:cNvPr>
          <p:cNvSpPr txBox="1"/>
          <p:nvPr/>
        </p:nvSpPr>
        <p:spPr>
          <a:xfrm>
            <a:off x="752626" y="2878363"/>
            <a:ext cx="3699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defRPr>
            </a:lvl1pPr>
          </a:lstStyle>
          <a:p>
            <a:r>
              <a:rPr lang="en-US" altLang="ko-KR" sz="1600" dirty="0" smtClean="0"/>
              <a:t>Match Card</a:t>
            </a:r>
            <a:r>
              <a:rPr lang="ko-KR" altLang="en-US" sz="1600" dirty="0" smtClean="0"/>
              <a:t>를 구현하기 위해 사용된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ko-KR" altLang="en-US" sz="1600" dirty="0" smtClean="0"/>
              <a:t>변수 </a:t>
            </a:r>
            <a:r>
              <a:rPr lang="en-US" altLang="ko-KR" sz="1600" dirty="0" smtClean="0"/>
              <a:t>&amp; </a:t>
            </a:r>
            <a:r>
              <a:rPr lang="ko-KR" altLang="en-US" sz="1600" dirty="0" smtClean="0"/>
              <a:t>함수의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종류와 역할 설명</a:t>
            </a:r>
            <a:endParaRPr lang="en-US" altLang="ko-KR" sz="1600" dirty="0" smtClean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57398" y="1640727"/>
            <a:ext cx="4877727" cy="830997"/>
            <a:chOff x="3819245" y="188165"/>
            <a:chExt cx="4877727" cy="830997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264700" y="317147"/>
              <a:ext cx="4432272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사용된 변수 </a:t>
              </a:r>
              <a:r>
                <a:rPr lang="en-US" altLang="ko-KR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&amp; </a:t>
              </a:r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함수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5533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120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D65EA8-75FC-4381-8F1B-C7736D8545B7}"/>
              </a:ext>
            </a:extLst>
          </p:cNvPr>
          <p:cNvSpPr txBox="1"/>
          <p:nvPr/>
        </p:nvSpPr>
        <p:spPr>
          <a:xfrm>
            <a:off x="557401" y="1222687"/>
            <a:ext cx="558842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전처리기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&amp;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전역 변수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Bold" panose="00000800000000000000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57398" y="187711"/>
            <a:ext cx="4877727" cy="830997"/>
            <a:chOff x="3819245" y="188165"/>
            <a:chExt cx="4877727" cy="830997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264700" y="317147"/>
              <a:ext cx="4432272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사용된 함수 </a:t>
              </a:r>
              <a:r>
                <a:rPr lang="en-US" altLang="ko-KR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&amp; </a:t>
              </a:r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변수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5533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01" y="1621886"/>
            <a:ext cx="6797501" cy="494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27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D65EA8-75FC-4381-8F1B-C7736D8545B7}"/>
              </a:ext>
            </a:extLst>
          </p:cNvPr>
          <p:cNvSpPr txBox="1"/>
          <p:nvPr/>
        </p:nvSpPr>
        <p:spPr>
          <a:xfrm>
            <a:off x="557401" y="1222687"/>
            <a:ext cx="558842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구조체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&amp; </a:t>
            </a:r>
            <a:r>
              <a:rPr lang="ko-KR" altLang="en-US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열거형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Bold" panose="00000800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399" y="1622796"/>
            <a:ext cx="3785648" cy="49450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D65EA8-75FC-4381-8F1B-C7736D8545B7}"/>
              </a:ext>
            </a:extLst>
          </p:cNvPr>
          <p:cNvSpPr txBox="1"/>
          <p:nvPr/>
        </p:nvSpPr>
        <p:spPr>
          <a:xfrm>
            <a:off x="4758141" y="1222687"/>
            <a:ext cx="84410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함수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Bold" panose="00000800000000000000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57398" y="187711"/>
            <a:ext cx="4877727" cy="830997"/>
            <a:chOff x="3819245" y="188165"/>
            <a:chExt cx="4877727" cy="830997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264700" y="317147"/>
              <a:ext cx="4432272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사용된 함수 </a:t>
              </a:r>
              <a:r>
                <a:rPr lang="en-US" altLang="ko-KR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&amp; </a:t>
              </a:r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변수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5533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138" y="1622795"/>
            <a:ext cx="6028319" cy="494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30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399" y="1622796"/>
            <a:ext cx="7963469" cy="4945057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D65EA8-75FC-4381-8F1B-C7736D8545B7}"/>
              </a:ext>
            </a:extLst>
          </p:cNvPr>
          <p:cNvSpPr txBox="1"/>
          <p:nvPr/>
        </p:nvSpPr>
        <p:spPr>
          <a:xfrm>
            <a:off x="557401" y="1222687"/>
            <a:ext cx="558842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 smtClean="0">
                <a:solidFill>
                  <a:srgbClr val="36D2CE"/>
                </a:solidFill>
                <a:latin typeface="+mn-ea"/>
                <a:cs typeface="KoPubWorld돋움체 Bold" panose="00000800000000000000" pitchFamily="2" charset="-127"/>
              </a:rPr>
              <a:t>void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 </a:t>
            </a:r>
            <a:r>
              <a:rPr lang="en-US" altLang="ko-KR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CursorView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( ), </a:t>
            </a:r>
            <a:r>
              <a:rPr lang="en-US" altLang="ko-KR" sz="2000" b="1" dirty="0" smtClean="0">
                <a:solidFill>
                  <a:srgbClr val="36D2CE"/>
                </a:solidFill>
                <a:latin typeface="+mn-ea"/>
                <a:cs typeface="KoPubWorld돋움체 Bold" panose="00000800000000000000" pitchFamily="2" charset="-127"/>
              </a:rPr>
              <a:t>void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 </a:t>
            </a:r>
            <a:r>
              <a:rPr lang="en-US" altLang="ko-KR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GotoXY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(</a:t>
            </a:r>
            <a:r>
              <a:rPr lang="en-US" altLang="ko-KR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int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 x, </a:t>
            </a:r>
            <a:r>
              <a:rPr lang="en-US" altLang="ko-KR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int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 y)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Bold" panose="00000800000000000000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57398" y="187711"/>
            <a:ext cx="4877727" cy="830997"/>
            <a:chOff x="3819245" y="188165"/>
            <a:chExt cx="4877727" cy="830997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264700" y="317147"/>
              <a:ext cx="4432272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사용된 함수 </a:t>
              </a:r>
              <a:r>
                <a:rPr lang="en-US" altLang="ko-KR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&amp; </a:t>
              </a:r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변수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5533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340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</TotalTime>
  <Pages>20</Pages>
  <Words>1159</Words>
  <Characters>0</Characters>
  <Application>Microsoft Office PowerPoint</Application>
  <DocSecurity>0</DocSecurity>
  <PresentationFormat>와이드스크린</PresentationFormat>
  <Lines>0</Lines>
  <Paragraphs>291</Paragraphs>
  <Slides>23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KoPubWorld돋움체 Light</vt:lpstr>
      <vt:lpstr>KoPubWorld돋움체 Bold</vt:lpstr>
      <vt:lpstr>Wingdings</vt:lpstr>
      <vt:lpstr>Verdana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 유진</dc:creator>
  <cp:lastModifiedBy>FullName</cp:lastModifiedBy>
  <cp:revision>169</cp:revision>
  <dcterms:modified xsi:type="dcterms:W3CDTF">2024-03-10T06:20:07Z</dcterms:modified>
  <cp:version>9.104.211.52078</cp:version>
</cp:coreProperties>
</file>